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3"/>
  </p:notesMasterIdLst>
  <p:sldIdLst>
    <p:sldId id="256" r:id="rId2"/>
  </p:sldIdLst>
  <p:sldSz cx="7559675" cy="10691813"/>
  <p:notesSz cx="6807200" cy="9939338"/>
  <p:defaultTextStyle>
    <a:defPPr>
      <a:defRPr lang="en-US"/>
    </a:defPPr>
    <a:lvl1pPr marL="0" algn="l" defTabSz="497754" rtl="0" eaLnBrk="1" latinLnBrk="0" hangingPunct="1">
      <a:defRPr sz="1960" kern="1200">
        <a:solidFill>
          <a:schemeClr val="tx1"/>
        </a:solidFill>
        <a:latin typeface="+mn-lt"/>
        <a:ea typeface="+mn-ea"/>
        <a:cs typeface="+mn-cs"/>
      </a:defRPr>
    </a:lvl1pPr>
    <a:lvl2pPr marL="497754" algn="l" defTabSz="497754" rtl="0" eaLnBrk="1" latinLnBrk="0" hangingPunct="1">
      <a:defRPr sz="1960" kern="1200">
        <a:solidFill>
          <a:schemeClr val="tx1"/>
        </a:solidFill>
        <a:latin typeface="+mn-lt"/>
        <a:ea typeface="+mn-ea"/>
        <a:cs typeface="+mn-cs"/>
      </a:defRPr>
    </a:lvl2pPr>
    <a:lvl3pPr marL="995507" algn="l" defTabSz="497754" rtl="0" eaLnBrk="1" latinLnBrk="0" hangingPunct="1">
      <a:defRPr sz="1960" kern="1200">
        <a:solidFill>
          <a:schemeClr val="tx1"/>
        </a:solidFill>
        <a:latin typeface="+mn-lt"/>
        <a:ea typeface="+mn-ea"/>
        <a:cs typeface="+mn-cs"/>
      </a:defRPr>
    </a:lvl3pPr>
    <a:lvl4pPr marL="1493261" algn="l" defTabSz="497754" rtl="0" eaLnBrk="1" latinLnBrk="0" hangingPunct="1">
      <a:defRPr sz="1960" kern="1200">
        <a:solidFill>
          <a:schemeClr val="tx1"/>
        </a:solidFill>
        <a:latin typeface="+mn-lt"/>
        <a:ea typeface="+mn-ea"/>
        <a:cs typeface="+mn-cs"/>
      </a:defRPr>
    </a:lvl4pPr>
    <a:lvl5pPr marL="1991015" algn="l" defTabSz="497754" rtl="0" eaLnBrk="1" latinLnBrk="0" hangingPunct="1">
      <a:defRPr sz="1960" kern="1200">
        <a:solidFill>
          <a:schemeClr val="tx1"/>
        </a:solidFill>
        <a:latin typeface="+mn-lt"/>
        <a:ea typeface="+mn-ea"/>
        <a:cs typeface="+mn-cs"/>
      </a:defRPr>
    </a:lvl5pPr>
    <a:lvl6pPr marL="2488768" algn="l" defTabSz="497754" rtl="0" eaLnBrk="1" latinLnBrk="0" hangingPunct="1">
      <a:defRPr sz="1960" kern="1200">
        <a:solidFill>
          <a:schemeClr val="tx1"/>
        </a:solidFill>
        <a:latin typeface="+mn-lt"/>
        <a:ea typeface="+mn-ea"/>
        <a:cs typeface="+mn-cs"/>
      </a:defRPr>
    </a:lvl6pPr>
    <a:lvl7pPr marL="2986522" algn="l" defTabSz="497754" rtl="0" eaLnBrk="1" latinLnBrk="0" hangingPunct="1">
      <a:defRPr sz="1960" kern="1200">
        <a:solidFill>
          <a:schemeClr val="tx1"/>
        </a:solidFill>
        <a:latin typeface="+mn-lt"/>
        <a:ea typeface="+mn-ea"/>
        <a:cs typeface="+mn-cs"/>
      </a:defRPr>
    </a:lvl7pPr>
    <a:lvl8pPr marL="3484275" algn="l" defTabSz="497754" rtl="0" eaLnBrk="1" latinLnBrk="0" hangingPunct="1">
      <a:defRPr sz="1960" kern="1200">
        <a:solidFill>
          <a:schemeClr val="tx1"/>
        </a:solidFill>
        <a:latin typeface="+mn-lt"/>
        <a:ea typeface="+mn-ea"/>
        <a:cs typeface="+mn-cs"/>
      </a:defRPr>
    </a:lvl8pPr>
    <a:lvl9pPr marL="3982029" algn="l" defTabSz="497754" rtl="0" eaLnBrk="1" latinLnBrk="0" hangingPunct="1">
      <a:defRPr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90"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1E9"/>
    <a:srgbClr val="FFFFFF"/>
    <a:srgbClr val="FFF3D1"/>
    <a:srgbClr val="FFFDF7"/>
    <a:srgbClr val="FDD735"/>
    <a:srgbClr val="FFC305"/>
    <a:srgbClr val="299B90"/>
    <a:srgbClr val="FCC305"/>
    <a:srgbClr val="FCA508"/>
    <a:srgbClr val="FCCE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125" d="100"/>
          <a:sy n="125" d="100"/>
        </p:scale>
        <p:origin x="224" y="-2084"/>
      </p:cViewPr>
      <p:guideLst>
        <p:guide orient="horz" pos="3390"/>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50375" cy="498966"/>
          </a:xfrm>
          <a:prstGeom prst="rect">
            <a:avLst/>
          </a:prstGeom>
        </p:spPr>
        <p:txBody>
          <a:bodyPr vert="horz" lIns="92208" tIns="46106" rIns="92208" bIns="461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08" tIns="46106" rIns="92208" bIns="46106" rtlCol="0"/>
          <a:lstStyle>
            <a:lvl1pPr algn="r">
              <a:defRPr sz="1200"/>
            </a:lvl1pPr>
          </a:lstStyle>
          <a:p>
            <a:fld id="{DF6D5D2F-9203-44D4-849F-AAE0A66A7758}" type="datetimeFigureOut">
              <a:rPr kumimoji="1" lang="ja-JP" altLang="en-US" smtClean="0"/>
              <a:t>2023/7/31</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2800"/>
          </a:xfrm>
          <a:prstGeom prst="rect">
            <a:avLst/>
          </a:prstGeom>
          <a:noFill/>
          <a:ln w="12700">
            <a:solidFill>
              <a:prstClr val="black"/>
            </a:solidFill>
          </a:ln>
        </p:spPr>
        <p:txBody>
          <a:bodyPr vert="horz" lIns="92208" tIns="46106" rIns="92208" bIns="46106" rtlCol="0" anchor="ctr"/>
          <a:lstStyle/>
          <a:p>
            <a:endParaRPr lang="ja-JP" altLang="en-US"/>
          </a:p>
        </p:txBody>
      </p:sp>
      <p:sp>
        <p:nvSpPr>
          <p:cNvPr id="5" name="ノート プレースホルダー 4"/>
          <p:cNvSpPr>
            <a:spLocks noGrp="1"/>
          </p:cNvSpPr>
          <p:nvPr>
            <p:ph type="body" sz="quarter" idx="3"/>
          </p:nvPr>
        </p:nvSpPr>
        <p:spPr>
          <a:xfrm>
            <a:off x="680243" y="4783357"/>
            <a:ext cx="5446723" cy="3913364"/>
          </a:xfrm>
          <a:prstGeom prst="rect">
            <a:avLst/>
          </a:prstGeom>
        </p:spPr>
        <p:txBody>
          <a:bodyPr vert="horz" lIns="92208" tIns="46106" rIns="92208" bIns="461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372"/>
            <a:ext cx="2950375" cy="498966"/>
          </a:xfrm>
          <a:prstGeom prst="rect">
            <a:avLst/>
          </a:prstGeom>
        </p:spPr>
        <p:txBody>
          <a:bodyPr vert="horz" lIns="92208" tIns="46106" rIns="92208" bIns="461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08" tIns="46106" rIns="92208" bIns="46106" rtlCol="0" anchor="b"/>
          <a:lstStyle>
            <a:lvl1pPr algn="r">
              <a:defRPr sz="1200"/>
            </a:lvl1pPr>
          </a:lstStyle>
          <a:p>
            <a:fld id="{037C2BBA-59D0-48B4-BB49-5EE602164A06}" type="slidenum">
              <a:rPr kumimoji="1" lang="ja-JP" altLang="en-US" smtClean="0"/>
              <a:t>‹#›</a:t>
            </a:fld>
            <a:endParaRPr kumimoji="1" lang="ja-JP" altLang="en-US"/>
          </a:p>
        </p:txBody>
      </p:sp>
    </p:spTree>
    <p:extLst>
      <p:ext uri="{BB962C8B-B14F-4D97-AF65-F5344CB8AC3E}">
        <p14:creationId xmlns:p14="http://schemas.microsoft.com/office/powerpoint/2010/main" val="2696328530"/>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44960" y="1749795"/>
            <a:ext cx="5669756" cy="3722335"/>
          </a:xfrm>
        </p:spPr>
        <p:txBody>
          <a:bodyPr anchor="b"/>
          <a:lstStyle>
            <a:lvl1pPr algn="ctr">
              <a:defRPr sz="3721"/>
            </a:lvl1pPr>
          </a:lstStyle>
          <a:p>
            <a:r>
              <a:rPr kumimoji="1" lang="ja-JP" altLang="en-US"/>
              <a:t>マスター タイトルの書式設定</a:t>
            </a:r>
          </a:p>
        </p:txBody>
      </p:sp>
      <p:sp>
        <p:nvSpPr>
          <p:cNvPr id="3" name="サブタイトル 2"/>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8F6CEED-4687-425C-9697-D87E1341273A}" type="datetimeFigureOut">
              <a:rPr kumimoji="1" lang="ja-JP" altLang="en-US" smtClean="0"/>
              <a:t>2023/7/31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956E16-263F-48BE-9DA0-586F1FE3A3E4}" type="slidenum">
              <a:rPr kumimoji="1" lang="ja-JP" altLang="en-US" smtClean="0"/>
              <a:t>‹#›</a:t>
            </a:fld>
            <a:endParaRPr kumimoji="1" lang="ja-JP" altLang="en-US"/>
          </a:p>
        </p:txBody>
      </p:sp>
    </p:spTree>
    <p:extLst>
      <p:ext uri="{BB962C8B-B14F-4D97-AF65-F5344CB8AC3E}">
        <p14:creationId xmlns:p14="http://schemas.microsoft.com/office/powerpoint/2010/main" val="2552525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F6CEED-4687-425C-9697-D87E1341273A}" type="datetimeFigureOut">
              <a:rPr kumimoji="1" lang="ja-JP" altLang="en-US" smtClean="0"/>
              <a:t>2023/7/31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956E16-263F-48BE-9DA0-586F1FE3A3E4}" type="slidenum">
              <a:rPr kumimoji="1" lang="ja-JP" altLang="en-US" smtClean="0"/>
              <a:t>‹#›</a:t>
            </a:fld>
            <a:endParaRPr kumimoji="1" lang="ja-JP" altLang="en-US"/>
          </a:p>
        </p:txBody>
      </p:sp>
    </p:spTree>
    <p:extLst>
      <p:ext uri="{BB962C8B-B14F-4D97-AF65-F5344CB8AC3E}">
        <p14:creationId xmlns:p14="http://schemas.microsoft.com/office/powerpoint/2010/main" val="229055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09892" y="569240"/>
            <a:ext cx="1630055" cy="90608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19728" y="569240"/>
            <a:ext cx="4795669" cy="90608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F6CEED-4687-425C-9697-D87E1341273A}" type="datetimeFigureOut">
              <a:rPr kumimoji="1" lang="ja-JP" altLang="en-US" smtClean="0"/>
              <a:t>2023/7/31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956E16-263F-48BE-9DA0-586F1FE3A3E4}" type="slidenum">
              <a:rPr kumimoji="1" lang="ja-JP" altLang="en-US" smtClean="0"/>
              <a:t>‹#›</a:t>
            </a:fld>
            <a:endParaRPr kumimoji="1" lang="ja-JP" altLang="en-US"/>
          </a:p>
        </p:txBody>
      </p:sp>
    </p:spTree>
    <p:extLst>
      <p:ext uri="{BB962C8B-B14F-4D97-AF65-F5344CB8AC3E}">
        <p14:creationId xmlns:p14="http://schemas.microsoft.com/office/powerpoint/2010/main" val="4134628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F6CEED-4687-425C-9697-D87E1341273A}" type="datetimeFigureOut">
              <a:rPr kumimoji="1" lang="ja-JP" altLang="en-US" smtClean="0"/>
              <a:t>2023/7/31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956E16-263F-48BE-9DA0-586F1FE3A3E4}" type="slidenum">
              <a:rPr kumimoji="1" lang="ja-JP" altLang="en-US" smtClean="0"/>
              <a:t>‹#›</a:t>
            </a:fld>
            <a:endParaRPr kumimoji="1" lang="ja-JP" altLang="en-US"/>
          </a:p>
        </p:txBody>
      </p:sp>
    </p:spTree>
    <p:extLst>
      <p:ext uri="{BB962C8B-B14F-4D97-AF65-F5344CB8AC3E}">
        <p14:creationId xmlns:p14="http://schemas.microsoft.com/office/powerpoint/2010/main" val="2796206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5790" y="2665530"/>
            <a:ext cx="6520220" cy="4447496"/>
          </a:xfrm>
        </p:spPr>
        <p:txBody>
          <a:bodyPr anchor="b"/>
          <a:lstStyle>
            <a:lvl1pPr>
              <a:defRPr sz="3721"/>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15790" y="7155102"/>
            <a:ext cx="6520220" cy="2338833"/>
          </a:xfrm>
        </p:spPr>
        <p:txBody>
          <a:bodyPr/>
          <a:lstStyle>
            <a:lvl1pPr marL="0" indent="0">
              <a:buNone/>
              <a:defRPr sz="1488">
                <a:solidFill>
                  <a:schemeClr val="tx1">
                    <a:tint val="75000"/>
                  </a:schemeClr>
                </a:solidFill>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F6CEED-4687-425C-9697-D87E1341273A}" type="datetimeFigureOut">
              <a:rPr kumimoji="1" lang="ja-JP" altLang="en-US" smtClean="0"/>
              <a:t>2023/7/31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956E16-263F-48BE-9DA0-586F1FE3A3E4}" type="slidenum">
              <a:rPr kumimoji="1" lang="ja-JP" altLang="en-US" smtClean="0"/>
              <a:t>‹#›</a:t>
            </a:fld>
            <a:endParaRPr kumimoji="1" lang="ja-JP" altLang="en-US"/>
          </a:p>
        </p:txBody>
      </p:sp>
    </p:spTree>
    <p:extLst>
      <p:ext uri="{BB962C8B-B14F-4D97-AF65-F5344CB8AC3E}">
        <p14:creationId xmlns:p14="http://schemas.microsoft.com/office/powerpoint/2010/main" val="3160768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19728"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27085"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8F6CEED-4687-425C-9697-D87E1341273A}" type="datetimeFigureOut">
              <a:rPr kumimoji="1" lang="ja-JP" altLang="en-US" smtClean="0"/>
              <a:t>2023/7/31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4956E16-263F-48BE-9DA0-586F1FE3A3E4}" type="slidenum">
              <a:rPr kumimoji="1" lang="ja-JP" altLang="en-US" smtClean="0"/>
              <a:t>‹#›</a:t>
            </a:fld>
            <a:endParaRPr kumimoji="1" lang="ja-JP" altLang="en-US"/>
          </a:p>
        </p:txBody>
      </p:sp>
    </p:spTree>
    <p:extLst>
      <p:ext uri="{BB962C8B-B14F-4D97-AF65-F5344CB8AC3E}">
        <p14:creationId xmlns:p14="http://schemas.microsoft.com/office/powerpoint/2010/main" val="309920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569241"/>
            <a:ext cx="6520220" cy="2066590"/>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0712" y="2620980"/>
            <a:ext cx="319809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20712" y="3905482"/>
            <a:ext cx="319809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27085" y="2620980"/>
            <a:ext cx="321384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27085" y="3905482"/>
            <a:ext cx="321384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F6CEED-4687-425C-9697-D87E1341273A}" type="datetimeFigureOut">
              <a:rPr kumimoji="1" lang="ja-JP" altLang="en-US" smtClean="0"/>
              <a:t>2023/7/31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4956E16-263F-48BE-9DA0-586F1FE3A3E4}" type="slidenum">
              <a:rPr kumimoji="1" lang="ja-JP" altLang="en-US" smtClean="0"/>
              <a:t>‹#›</a:t>
            </a:fld>
            <a:endParaRPr kumimoji="1" lang="ja-JP" altLang="en-US"/>
          </a:p>
        </p:txBody>
      </p:sp>
    </p:spTree>
    <p:extLst>
      <p:ext uri="{BB962C8B-B14F-4D97-AF65-F5344CB8AC3E}">
        <p14:creationId xmlns:p14="http://schemas.microsoft.com/office/powerpoint/2010/main" val="1812723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F6CEED-4687-425C-9697-D87E1341273A}" type="datetimeFigureOut">
              <a:rPr kumimoji="1" lang="ja-JP" altLang="en-US" smtClean="0"/>
              <a:t>2023/7/31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4956E16-263F-48BE-9DA0-586F1FE3A3E4}" type="slidenum">
              <a:rPr kumimoji="1" lang="ja-JP" altLang="en-US" smtClean="0"/>
              <a:t>‹#›</a:t>
            </a:fld>
            <a:endParaRPr kumimoji="1" lang="ja-JP" altLang="en-US"/>
          </a:p>
        </p:txBody>
      </p:sp>
    </p:spTree>
    <p:extLst>
      <p:ext uri="{BB962C8B-B14F-4D97-AF65-F5344CB8AC3E}">
        <p14:creationId xmlns:p14="http://schemas.microsoft.com/office/powerpoint/2010/main" val="65215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8F6CEED-4687-425C-9697-D87E1341273A}" type="datetimeFigureOut">
              <a:rPr kumimoji="1" lang="ja-JP" altLang="en-US" smtClean="0"/>
              <a:t>2023/7/31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4956E16-263F-48BE-9DA0-586F1FE3A3E4}" type="slidenum">
              <a:rPr kumimoji="1" lang="ja-JP" altLang="en-US" smtClean="0"/>
              <a:t>‹#›</a:t>
            </a:fld>
            <a:endParaRPr kumimoji="1" lang="ja-JP" altLang="en-US"/>
          </a:p>
        </p:txBody>
      </p:sp>
    </p:spTree>
    <p:extLst>
      <p:ext uri="{BB962C8B-B14F-4D97-AF65-F5344CB8AC3E}">
        <p14:creationId xmlns:p14="http://schemas.microsoft.com/office/powerpoint/2010/main" val="2692492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コンテンツ プレースホルダー 2"/>
          <p:cNvSpPr>
            <a:spLocks noGrp="1"/>
          </p:cNvSpPr>
          <p:nvPr>
            <p:ph idx="1"/>
          </p:nvPr>
        </p:nvSpPr>
        <p:spPr>
          <a:xfrm>
            <a:off x="3213847" y="1539424"/>
            <a:ext cx="3827085" cy="7598117"/>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8F6CEED-4687-425C-9697-D87E1341273A}" type="datetimeFigureOut">
              <a:rPr kumimoji="1" lang="ja-JP" altLang="en-US" smtClean="0"/>
              <a:t>2023/7/31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4956E16-263F-48BE-9DA0-586F1FE3A3E4}" type="slidenum">
              <a:rPr kumimoji="1" lang="ja-JP" altLang="en-US" smtClean="0"/>
              <a:t>‹#›</a:t>
            </a:fld>
            <a:endParaRPr kumimoji="1" lang="ja-JP" altLang="en-US"/>
          </a:p>
        </p:txBody>
      </p:sp>
    </p:spTree>
    <p:extLst>
      <p:ext uri="{BB962C8B-B14F-4D97-AF65-F5344CB8AC3E}">
        <p14:creationId xmlns:p14="http://schemas.microsoft.com/office/powerpoint/2010/main" val="1834206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図プレースホルダー 2"/>
          <p:cNvSpPr>
            <a:spLocks noGrp="1"/>
          </p:cNvSpPr>
          <p:nvPr>
            <p:ph type="pic" idx="1"/>
          </p:nvPr>
        </p:nvSpPr>
        <p:spPr>
          <a:xfrm>
            <a:off x="3213847" y="1539424"/>
            <a:ext cx="3827085" cy="7598117"/>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endParaRPr kumimoji="1" lang="ja-JP" altLang="en-US"/>
          </a:p>
        </p:txBody>
      </p:sp>
      <p:sp>
        <p:nvSpPr>
          <p:cNvPr id="4" name="テキスト プレースホルダー 3"/>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8F6CEED-4687-425C-9697-D87E1341273A}" type="datetimeFigureOut">
              <a:rPr kumimoji="1" lang="ja-JP" altLang="en-US" smtClean="0"/>
              <a:t>2023/7/31</a:t>
            </a:fld>
            <a:endParaRPr kumimoji="1" lang="ja-JP" altLang="en-US"/>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34956E16-263F-48BE-9DA0-586F1FE3A3E4}" type="slidenum">
              <a:rPr kumimoji="1" lang="ja-JP" altLang="en-US" smtClean="0"/>
              <a:t>‹#›</a:t>
            </a:fld>
            <a:endParaRPr kumimoji="1" lang="ja-JP" altLang="en-US"/>
          </a:p>
        </p:txBody>
      </p:sp>
    </p:spTree>
    <p:extLst>
      <p:ext uri="{BB962C8B-B14F-4D97-AF65-F5344CB8AC3E}">
        <p14:creationId xmlns:p14="http://schemas.microsoft.com/office/powerpoint/2010/main" val="3538054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9728" y="569241"/>
            <a:ext cx="6520220" cy="206659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19728" y="9909727"/>
            <a:ext cx="1700927" cy="569240"/>
          </a:xfrm>
          <a:prstGeom prst="rect">
            <a:avLst/>
          </a:prstGeom>
        </p:spPr>
        <p:txBody>
          <a:bodyPr vert="horz" lIns="91440" tIns="45720" rIns="91440" bIns="45720" rtlCol="0" anchor="ctr"/>
          <a:lstStyle>
            <a:lvl1pPr algn="l">
              <a:defRPr sz="744">
                <a:solidFill>
                  <a:schemeClr val="tx1">
                    <a:tint val="75000"/>
                  </a:schemeClr>
                </a:solidFill>
              </a:defRPr>
            </a:lvl1pPr>
          </a:lstStyle>
          <a:p>
            <a:fld id="{18F6CEED-4687-425C-9697-D87E1341273A}" type="datetimeFigureOut">
              <a:rPr kumimoji="1" lang="ja-JP" altLang="en-US" smtClean="0"/>
              <a:t>2023/7/31</a:t>
            </a:fld>
            <a:endParaRPr kumimoji="1" lang="ja-JP" altLang="en-US"/>
          </a:p>
        </p:txBody>
      </p:sp>
      <p:sp>
        <p:nvSpPr>
          <p:cNvPr id="5" name="フッター プレースホルダー 4"/>
          <p:cNvSpPr>
            <a:spLocks noGrp="1"/>
          </p:cNvSpPr>
          <p:nvPr>
            <p:ph type="ftr" sz="quarter" idx="3"/>
          </p:nvPr>
        </p:nvSpPr>
        <p:spPr>
          <a:xfrm>
            <a:off x="2504143" y="9909727"/>
            <a:ext cx="2551390" cy="569240"/>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339020" y="9909727"/>
            <a:ext cx="170092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34956E16-263F-48BE-9DA0-586F1FE3A3E4}" type="slidenum">
              <a:rPr kumimoji="1" lang="ja-JP" altLang="en-US" smtClean="0"/>
              <a:t>‹#›</a:t>
            </a:fld>
            <a:endParaRPr kumimoji="1" lang="ja-JP" altLang="en-US"/>
          </a:p>
        </p:txBody>
      </p:sp>
    </p:spTree>
    <p:extLst>
      <p:ext uri="{BB962C8B-B14F-4D97-AF65-F5344CB8AC3E}">
        <p14:creationId xmlns:p14="http://schemas.microsoft.com/office/powerpoint/2010/main" val="226961672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567019" rtl="0" eaLnBrk="1" latinLnBrk="0" hangingPunct="1">
        <a:lnSpc>
          <a:spcPct val="90000"/>
        </a:lnSpc>
        <a:spcBef>
          <a:spcPct val="0"/>
        </a:spcBef>
        <a:buNone/>
        <a:defRPr kumimoji="1"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kumimoji="1"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019" rtl="0" eaLnBrk="1" latinLnBrk="0" hangingPunct="1">
        <a:defRPr kumimoji="1" sz="1116" kern="1200">
          <a:solidFill>
            <a:schemeClr val="tx1"/>
          </a:solidFill>
          <a:latin typeface="+mn-lt"/>
          <a:ea typeface="+mn-ea"/>
          <a:cs typeface="+mn-cs"/>
        </a:defRPr>
      </a:lvl1pPr>
      <a:lvl2pPr marL="283510" algn="l" defTabSz="567019" rtl="0" eaLnBrk="1" latinLnBrk="0" hangingPunct="1">
        <a:defRPr kumimoji="1" sz="1116" kern="1200">
          <a:solidFill>
            <a:schemeClr val="tx1"/>
          </a:solidFill>
          <a:latin typeface="+mn-lt"/>
          <a:ea typeface="+mn-ea"/>
          <a:cs typeface="+mn-cs"/>
        </a:defRPr>
      </a:lvl2pPr>
      <a:lvl3pPr marL="567019" algn="l" defTabSz="567019" rtl="0" eaLnBrk="1" latinLnBrk="0" hangingPunct="1">
        <a:defRPr kumimoji="1" sz="1116" kern="1200">
          <a:solidFill>
            <a:schemeClr val="tx1"/>
          </a:solidFill>
          <a:latin typeface="+mn-lt"/>
          <a:ea typeface="+mn-ea"/>
          <a:cs typeface="+mn-cs"/>
        </a:defRPr>
      </a:lvl3pPr>
      <a:lvl4pPr marL="850529" algn="l" defTabSz="567019" rtl="0" eaLnBrk="1" latinLnBrk="0" hangingPunct="1">
        <a:defRPr kumimoji="1" sz="1116" kern="1200">
          <a:solidFill>
            <a:schemeClr val="tx1"/>
          </a:solidFill>
          <a:latin typeface="+mn-lt"/>
          <a:ea typeface="+mn-ea"/>
          <a:cs typeface="+mn-cs"/>
        </a:defRPr>
      </a:lvl4pPr>
      <a:lvl5pPr marL="1134039" algn="l" defTabSz="567019" rtl="0" eaLnBrk="1" latinLnBrk="0" hangingPunct="1">
        <a:defRPr kumimoji="1" sz="1116" kern="1200">
          <a:solidFill>
            <a:schemeClr val="tx1"/>
          </a:solidFill>
          <a:latin typeface="+mn-lt"/>
          <a:ea typeface="+mn-ea"/>
          <a:cs typeface="+mn-cs"/>
        </a:defRPr>
      </a:lvl5pPr>
      <a:lvl6pPr marL="1417549" algn="l" defTabSz="567019" rtl="0" eaLnBrk="1" latinLnBrk="0" hangingPunct="1">
        <a:defRPr kumimoji="1" sz="1116" kern="1200">
          <a:solidFill>
            <a:schemeClr val="tx1"/>
          </a:solidFill>
          <a:latin typeface="+mn-lt"/>
          <a:ea typeface="+mn-ea"/>
          <a:cs typeface="+mn-cs"/>
        </a:defRPr>
      </a:lvl6pPr>
      <a:lvl7pPr marL="1701058" algn="l" defTabSz="567019" rtl="0" eaLnBrk="1" latinLnBrk="0" hangingPunct="1">
        <a:defRPr kumimoji="1" sz="1116" kern="1200">
          <a:solidFill>
            <a:schemeClr val="tx1"/>
          </a:solidFill>
          <a:latin typeface="+mn-lt"/>
          <a:ea typeface="+mn-ea"/>
          <a:cs typeface="+mn-cs"/>
        </a:defRPr>
      </a:lvl7pPr>
      <a:lvl8pPr marL="1984568" algn="l" defTabSz="567019" rtl="0" eaLnBrk="1" latinLnBrk="0" hangingPunct="1">
        <a:defRPr kumimoji="1" sz="1116" kern="1200">
          <a:solidFill>
            <a:schemeClr val="tx1"/>
          </a:solidFill>
          <a:latin typeface="+mn-lt"/>
          <a:ea typeface="+mn-ea"/>
          <a:cs typeface="+mn-cs"/>
        </a:defRPr>
      </a:lvl8pPr>
      <a:lvl9pPr marL="2268078" algn="l" defTabSz="567019"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iwate-glocal.j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9741" y="-121100"/>
            <a:ext cx="7671384" cy="1080198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w="0"/>
              <a:solidFill>
                <a:schemeClr val="accent1"/>
              </a:solidFill>
              <a:effectLst>
                <a:outerShdw blurRad="38100" dist="25400" dir="5400000" algn="ctr" rotWithShape="0">
                  <a:srgbClr val="6E747A">
                    <a:alpha val="43000"/>
                  </a:srgbClr>
                </a:outerShdw>
              </a:effectLst>
            </a:endParaRPr>
          </a:p>
        </p:txBody>
      </p:sp>
      <p:grpSp>
        <p:nvGrpSpPr>
          <p:cNvPr id="11" name="グループ化 10">
            <a:extLst>
              <a:ext uri="{FF2B5EF4-FFF2-40B4-BE49-F238E27FC236}">
                <a16:creationId xmlns:a16="http://schemas.microsoft.com/office/drawing/2014/main" id="{021D4F4E-78DA-4F33-9EE4-5F77E2CD2FB7}"/>
              </a:ext>
            </a:extLst>
          </p:cNvPr>
          <p:cNvGrpSpPr/>
          <p:nvPr/>
        </p:nvGrpSpPr>
        <p:grpSpPr>
          <a:xfrm>
            <a:off x="533272" y="5279892"/>
            <a:ext cx="7159745" cy="4138423"/>
            <a:chOff x="783167" y="6117886"/>
            <a:chExt cx="7159745" cy="4138423"/>
          </a:xfrm>
        </p:grpSpPr>
        <p:sp>
          <p:nvSpPr>
            <p:cNvPr id="56" name="正方形/長方形 55">
              <a:extLst>
                <a:ext uri="{FF2B5EF4-FFF2-40B4-BE49-F238E27FC236}">
                  <a16:creationId xmlns:a16="http://schemas.microsoft.com/office/drawing/2014/main" id="{8361992F-7A27-4891-BA99-70C24E41B309}"/>
                </a:ext>
              </a:extLst>
            </p:cNvPr>
            <p:cNvSpPr/>
            <p:nvPr/>
          </p:nvSpPr>
          <p:spPr>
            <a:xfrm>
              <a:off x="783167" y="6750146"/>
              <a:ext cx="743728" cy="742404"/>
            </a:xfrm>
            <a:prstGeom prst="rect">
              <a:avLst/>
            </a:prstGeom>
            <a:solidFill>
              <a:schemeClr val="accent1">
                <a:lumMod val="40000"/>
                <a:lumOff val="60000"/>
              </a:schemeClr>
            </a:solidFill>
            <a:ln w="9525">
              <a:noFill/>
              <a:prstDash val="solid"/>
            </a:ln>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1200" b="1" dirty="0">
                  <a:solidFill>
                    <a:schemeClr val="accent1">
                      <a:lumMod val="50000"/>
                    </a:schemeClr>
                  </a:solidFill>
                  <a:latin typeface="游ゴシック" panose="020B0400000000000000" pitchFamily="50" charset="-128"/>
                  <a:ea typeface="游ゴシック" panose="020B0400000000000000" pitchFamily="50" charset="-128"/>
                </a:rPr>
                <a:t>応募　資格</a:t>
              </a:r>
              <a:endParaRPr kumimoji="1" lang="en-US" altLang="ja-JP" sz="1200" b="1" dirty="0">
                <a:solidFill>
                  <a:schemeClr val="accent1">
                    <a:lumMod val="50000"/>
                  </a:schemeClr>
                </a:solidFill>
                <a:latin typeface="游ゴシック" panose="020B0400000000000000" pitchFamily="50" charset="-128"/>
                <a:ea typeface="游ゴシック" panose="020B0400000000000000" pitchFamily="50" charset="-128"/>
              </a:endParaRPr>
            </a:p>
          </p:txBody>
        </p:sp>
        <p:sp>
          <p:nvSpPr>
            <p:cNvPr id="59" name="正方形/長方形 58">
              <a:extLst>
                <a:ext uri="{FF2B5EF4-FFF2-40B4-BE49-F238E27FC236}">
                  <a16:creationId xmlns:a16="http://schemas.microsoft.com/office/drawing/2014/main" id="{9E212343-D3B9-4E7A-83EA-6F48B506D5A7}"/>
                </a:ext>
              </a:extLst>
            </p:cNvPr>
            <p:cNvSpPr/>
            <p:nvPr/>
          </p:nvSpPr>
          <p:spPr>
            <a:xfrm>
              <a:off x="793329" y="8422252"/>
              <a:ext cx="743728" cy="740099"/>
            </a:xfrm>
            <a:prstGeom prst="rect">
              <a:avLst/>
            </a:prstGeom>
            <a:solidFill>
              <a:schemeClr val="accent1">
                <a:lumMod val="40000"/>
                <a:lumOff val="60000"/>
              </a:schemeClr>
            </a:solidFill>
            <a:ln w="9525">
              <a:noFill/>
              <a:prstDash val="solid"/>
            </a:ln>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1100" b="1" dirty="0">
                  <a:solidFill>
                    <a:schemeClr val="accent1">
                      <a:lumMod val="50000"/>
                    </a:schemeClr>
                  </a:solidFill>
                  <a:latin typeface="游ゴシック" panose="020B0400000000000000" pitchFamily="50" charset="-128"/>
                  <a:ea typeface="游ゴシック" panose="020B0400000000000000" pitchFamily="50" charset="-128"/>
                </a:rPr>
                <a:t>申込方法</a:t>
              </a:r>
              <a:endParaRPr kumimoji="1" lang="en-US" altLang="ja-JP" sz="1100" b="1" dirty="0">
                <a:solidFill>
                  <a:schemeClr val="accent1">
                    <a:lumMod val="50000"/>
                  </a:schemeClr>
                </a:solidFill>
                <a:latin typeface="游ゴシック" panose="020B0400000000000000" pitchFamily="50" charset="-128"/>
                <a:ea typeface="游ゴシック" panose="020B0400000000000000" pitchFamily="50" charset="-128"/>
              </a:endParaRPr>
            </a:p>
          </p:txBody>
        </p:sp>
        <p:sp>
          <p:nvSpPr>
            <p:cNvPr id="60" name="テキスト ボックス 59">
              <a:extLst>
                <a:ext uri="{FF2B5EF4-FFF2-40B4-BE49-F238E27FC236}">
                  <a16:creationId xmlns:a16="http://schemas.microsoft.com/office/drawing/2014/main" id="{B21F5DC5-E4EE-46A0-8B0F-2854AD9F9D04}"/>
                </a:ext>
              </a:extLst>
            </p:cNvPr>
            <p:cNvSpPr txBox="1"/>
            <p:nvPr/>
          </p:nvSpPr>
          <p:spPr>
            <a:xfrm>
              <a:off x="1693830" y="6773840"/>
              <a:ext cx="6249082" cy="957955"/>
            </a:xfrm>
            <a:prstGeom prst="rect">
              <a:avLst/>
            </a:prstGeom>
            <a:noFill/>
            <a:ln>
              <a:noFill/>
            </a:ln>
          </p:spPr>
          <p:txBody>
            <a:bodyPr wrap="square" rtlCol="0">
              <a:spAutoFit/>
            </a:bodyPr>
            <a:lstStyle/>
            <a:p>
              <a:pPr algn="just">
                <a:lnSpc>
                  <a:spcPct val="150000"/>
                </a:lnSpc>
              </a:pPr>
              <a:r>
                <a:rPr kumimoji="1" lang="ja-JP" altLang="en-US" sz="900" dirty="0"/>
                <a:t>〇　留学及び</a:t>
              </a:r>
              <a:r>
                <a:rPr kumimoji="1" lang="en-US" altLang="ja-JP" sz="900" dirty="0"/>
                <a:t>JET</a:t>
              </a:r>
              <a:r>
                <a:rPr kumimoji="1" lang="ja-JP" altLang="en-US" sz="900" dirty="0"/>
                <a:t>プログラム終了後、日本での就職に関心がある方。</a:t>
              </a:r>
            </a:p>
            <a:p>
              <a:pPr algn="just">
                <a:lnSpc>
                  <a:spcPct val="150000"/>
                </a:lnSpc>
              </a:pPr>
              <a:r>
                <a:rPr kumimoji="1" lang="ja-JP" altLang="en-US" sz="900" dirty="0"/>
                <a:t>〇　</a:t>
              </a:r>
              <a:r>
                <a:rPr kumimoji="1" lang="en-US" altLang="ja-JP" sz="900" dirty="0"/>
                <a:t>JET</a:t>
              </a:r>
              <a:r>
                <a:rPr kumimoji="1" lang="ja-JP" altLang="en-US" sz="900" dirty="0"/>
                <a:t>プログラム参加者は、任用団体からインターンシップ参加について、了承を得られた方。</a:t>
              </a:r>
            </a:p>
            <a:p>
              <a:pPr algn="just">
                <a:lnSpc>
                  <a:spcPct val="150000"/>
                </a:lnSpc>
              </a:pPr>
              <a:r>
                <a:rPr kumimoji="1" lang="ja-JP" altLang="en-US" sz="900" dirty="0"/>
                <a:t>〇　インターンシップに必要な日本語能力を有する方。</a:t>
              </a:r>
            </a:p>
            <a:p>
              <a:pPr algn="just">
                <a:lnSpc>
                  <a:spcPct val="150000"/>
                </a:lnSpc>
              </a:pPr>
              <a:endParaRPr kumimoji="1" lang="ja-JP" altLang="en-US" sz="1050" dirty="0">
                <a:solidFill>
                  <a:srgbClr val="6C775B"/>
                </a:solidFill>
              </a:endParaRPr>
            </a:p>
          </p:txBody>
        </p:sp>
        <p:sp>
          <p:nvSpPr>
            <p:cNvPr id="62" name="正方形/長方形 61">
              <a:extLst>
                <a:ext uri="{FF2B5EF4-FFF2-40B4-BE49-F238E27FC236}">
                  <a16:creationId xmlns:a16="http://schemas.microsoft.com/office/drawing/2014/main" id="{48EBE5DD-D8DF-410B-A6BA-F84DD5123520}"/>
                </a:ext>
              </a:extLst>
            </p:cNvPr>
            <p:cNvSpPr/>
            <p:nvPr/>
          </p:nvSpPr>
          <p:spPr>
            <a:xfrm>
              <a:off x="783167" y="6117886"/>
              <a:ext cx="743728" cy="531817"/>
            </a:xfrm>
            <a:prstGeom prst="rect">
              <a:avLst/>
            </a:prstGeom>
            <a:solidFill>
              <a:schemeClr val="accent1">
                <a:lumMod val="40000"/>
                <a:lumOff val="60000"/>
              </a:schemeClr>
            </a:solidFill>
            <a:ln w="9525">
              <a:noFill/>
              <a:prstDash val="solid"/>
            </a:ln>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1200" b="1" dirty="0">
                  <a:solidFill>
                    <a:schemeClr val="accent1">
                      <a:lumMod val="50000"/>
                    </a:schemeClr>
                  </a:solidFill>
                  <a:latin typeface="游ゴシック" panose="020B0400000000000000" pitchFamily="50" charset="-128"/>
                  <a:ea typeface="游ゴシック" panose="020B0400000000000000" pitchFamily="50" charset="-128"/>
                </a:rPr>
                <a:t>対象</a:t>
              </a:r>
              <a:endParaRPr kumimoji="1" lang="en-US" altLang="ja-JP" sz="1200" b="1" dirty="0">
                <a:solidFill>
                  <a:schemeClr val="accent1">
                    <a:lumMod val="50000"/>
                  </a:schemeClr>
                </a:solidFill>
                <a:latin typeface="游ゴシック" panose="020B0400000000000000" pitchFamily="50" charset="-128"/>
                <a:ea typeface="游ゴシック" panose="020B0400000000000000" pitchFamily="50" charset="-128"/>
              </a:endParaRPr>
            </a:p>
            <a:p>
              <a:pPr algn="ctr"/>
              <a:r>
                <a:rPr kumimoji="1" lang="ja-JP" altLang="en-US" sz="1200" b="1" dirty="0">
                  <a:solidFill>
                    <a:schemeClr val="accent1">
                      <a:lumMod val="50000"/>
                    </a:schemeClr>
                  </a:solidFill>
                  <a:latin typeface="游ゴシック" panose="020B0400000000000000" pitchFamily="50" charset="-128"/>
                  <a:ea typeface="游ゴシック" panose="020B0400000000000000" pitchFamily="50" charset="-128"/>
                </a:rPr>
                <a:t>参加者</a:t>
              </a:r>
              <a:endParaRPr kumimoji="1" lang="en-US" altLang="ja-JP" sz="1200" b="1" dirty="0">
                <a:solidFill>
                  <a:schemeClr val="accent1">
                    <a:lumMod val="50000"/>
                  </a:schemeClr>
                </a:solidFill>
                <a:latin typeface="游ゴシック" panose="020B0400000000000000" pitchFamily="50" charset="-128"/>
                <a:ea typeface="游ゴシック" panose="020B0400000000000000" pitchFamily="50" charset="-128"/>
              </a:endParaRPr>
            </a:p>
          </p:txBody>
        </p:sp>
        <p:sp>
          <p:nvSpPr>
            <p:cNvPr id="63" name="テキスト ボックス 62">
              <a:extLst>
                <a:ext uri="{FF2B5EF4-FFF2-40B4-BE49-F238E27FC236}">
                  <a16:creationId xmlns:a16="http://schemas.microsoft.com/office/drawing/2014/main" id="{BDA8AA03-D1E9-489D-9559-257D20CE4226}"/>
                </a:ext>
              </a:extLst>
            </p:cNvPr>
            <p:cNvSpPr txBox="1"/>
            <p:nvPr/>
          </p:nvSpPr>
          <p:spPr>
            <a:xfrm>
              <a:off x="1693805" y="6117886"/>
              <a:ext cx="5035908" cy="819455"/>
            </a:xfrm>
            <a:prstGeom prst="rect">
              <a:avLst/>
            </a:prstGeom>
            <a:noFill/>
            <a:ln>
              <a:noFill/>
            </a:ln>
          </p:spPr>
          <p:txBody>
            <a:bodyPr wrap="square" rtlCol="0">
              <a:spAutoFit/>
            </a:bodyPr>
            <a:lstStyle/>
            <a:p>
              <a:pPr algn="just">
                <a:lnSpc>
                  <a:spcPct val="150000"/>
                </a:lnSpc>
              </a:pPr>
              <a:r>
                <a:rPr kumimoji="1" lang="ja-JP" altLang="en-US" sz="1050" dirty="0"/>
                <a:t>〇　県内学校の留学生（学年及び学部等は問いません。）</a:t>
              </a:r>
            </a:p>
            <a:p>
              <a:pPr algn="just">
                <a:lnSpc>
                  <a:spcPct val="150000"/>
                </a:lnSpc>
              </a:pPr>
              <a:r>
                <a:rPr kumimoji="1" lang="ja-JP" altLang="en-US" sz="1050" dirty="0"/>
                <a:t>〇　全国の</a:t>
              </a:r>
              <a:r>
                <a:rPr kumimoji="1" lang="en-US" altLang="ja-JP" sz="1050" dirty="0"/>
                <a:t>JET</a:t>
              </a:r>
              <a:r>
                <a:rPr kumimoji="1" lang="ja-JP" altLang="en-US" sz="1050" dirty="0"/>
                <a:t>プログラム参加者</a:t>
              </a:r>
            </a:p>
            <a:p>
              <a:pPr algn="just">
                <a:lnSpc>
                  <a:spcPct val="150000"/>
                </a:lnSpc>
              </a:pPr>
              <a:r>
                <a:rPr kumimoji="1" lang="ja-JP" altLang="en-US" sz="1050" dirty="0"/>
                <a:t>　</a:t>
              </a:r>
              <a:endParaRPr kumimoji="1" lang="en-US" altLang="ja-JP" sz="1050" dirty="0"/>
            </a:p>
          </p:txBody>
        </p:sp>
        <p:sp>
          <p:nvSpPr>
            <p:cNvPr id="64" name="正方形/長方形 63">
              <a:extLst>
                <a:ext uri="{FF2B5EF4-FFF2-40B4-BE49-F238E27FC236}">
                  <a16:creationId xmlns:a16="http://schemas.microsoft.com/office/drawing/2014/main" id="{682CE2AE-7754-4CF3-B503-C44E8551347F}"/>
                </a:ext>
              </a:extLst>
            </p:cNvPr>
            <p:cNvSpPr/>
            <p:nvPr/>
          </p:nvSpPr>
          <p:spPr>
            <a:xfrm>
              <a:off x="793329" y="7614452"/>
              <a:ext cx="743728" cy="677731"/>
            </a:xfrm>
            <a:prstGeom prst="rect">
              <a:avLst/>
            </a:prstGeom>
            <a:solidFill>
              <a:schemeClr val="accent1">
                <a:lumMod val="40000"/>
                <a:lumOff val="60000"/>
              </a:schemeClr>
            </a:solidFill>
            <a:ln w="9525">
              <a:noFill/>
              <a:prstDash val="solid"/>
            </a:ln>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1200" b="1" dirty="0">
                  <a:solidFill>
                    <a:schemeClr val="accent1">
                      <a:lumMod val="50000"/>
                    </a:schemeClr>
                  </a:solidFill>
                  <a:latin typeface="游ゴシック" panose="020B0400000000000000" pitchFamily="50" charset="-128"/>
                  <a:ea typeface="游ゴシック" panose="020B0400000000000000" pitchFamily="50" charset="-128"/>
                </a:rPr>
                <a:t>費用　負担</a:t>
              </a:r>
              <a:endParaRPr kumimoji="1" lang="en-US" altLang="ja-JP" sz="1200" b="1" dirty="0">
                <a:solidFill>
                  <a:schemeClr val="accent1">
                    <a:lumMod val="50000"/>
                  </a:schemeClr>
                </a:solidFill>
                <a:latin typeface="游ゴシック" panose="020B0400000000000000" pitchFamily="50" charset="-128"/>
                <a:ea typeface="游ゴシック" panose="020B0400000000000000" pitchFamily="50" charset="-128"/>
              </a:endParaRPr>
            </a:p>
          </p:txBody>
        </p:sp>
        <p:sp>
          <p:nvSpPr>
            <p:cNvPr id="65" name="テキスト ボックス 64">
              <a:extLst>
                <a:ext uri="{FF2B5EF4-FFF2-40B4-BE49-F238E27FC236}">
                  <a16:creationId xmlns:a16="http://schemas.microsoft.com/office/drawing/2014/main" id="{2C5A558B-86EC-4513-9A65-2DBAEF39E9CA}"/>
                </a:ext>
              </a:extLst>
            </p:cNvPr>
            <p:cNvSpPr txBox="1"/>
            <p:nvPr/>
          </p:nvSpPr>
          <p:spPr>
            <a:xfrm>
              <a:off x="1693805" y="7548126"/>
              <a:ext cx="5836020" cy="1061829"/>
            </a:xfrm>
            <a:prstGeom prst="rect">
              <a:avLst/>
            </a:prstGeom>
            <a:noFill/>
            <a:ln>
              <a:noFill/>
            </a:ln>
          </p:spPr>
          <p:txBody>
            <a:bodyPr wrap="square" rtlCol="0">
              <a:spAutoFit/>
            </a:bodyPr>
            <a:lstStyle/>
            <a:p>
              <a:pPr algn="just">
                <a:lnSpc>
                  <a:spcPct val="150000"/>
                </a:lnSpc>
              </a:pPr>
              <a:r>
                <a:rPr kumimoji="1" lang="ja-JP" altLang="en-US" sz="1050" dirty="0"/>
                <a:t>〇　交通費、滞在費（宿泊費等）：本人負担</a:t>
              </a:r>
            </a:p>
            <a:p>
              <a:pPr algn="just">
                <a:lnSpc>
                  <a:spcPct val="150000"/>
                </a:lnSpc>
              </a:pPr>
              <a:r>
                <a:rPr kumimoji="1" lang="ja-JP" altLang="en-US" sz="1050" dirty="0"/>
                <a:t>　　</a:t>
              </a:r>
              <a:r>
                <a:rPr kumimoji="1" lang="en-US" altLang="ja-JP" sz="1050" dirty="0"/>
                <a:t>※</a:t>
              </a:r>
              <a:r>
                <a:rPr kumimoji="1" lang="ja-JP" altLang="en-US" sz="1050" dirty="0"/>
                <a:t>宿泊費については、１名１泊当たり５千円を上限として当協議会より助成します。</a:t>
              </a:r>
            </a:p>
            <a:p>
              <a:pPr algn="just">
                <a:lnSpc>
                  <a:spcPct val="150000"/>
                </a:lnSpc>
              </a:pPr>
              <a:r>
                <a:rPr kumimoji="1" lang="ja-JP" altLang="en-US" sz="1050" dirty="0"/>
                <a:t>　　当事業におけるインターンシップは無報酬です。</a:t>
              </a:r>
            </a:p>
            <a:p>
              <a:pPr algn="just">
                <a:lnSpc>
                  <a:spcPct val="150000"/>
                </a:lnSpc>
              </a:pPr>
              <a:endParaRPr kumimoji="1" lang="ja-JP" altLang="en-US" sz="1050" dirty="0">
                <a:solidFill>
                  <a:srgbClr val="6C775B"/>
                </a:solidFill>
              </a:endParaRPr>
            </a:p>
          </p:txBody>
        </p:sp>
        <p:sp>
          <p:nvSpPr>
            <p:cNvPr id="66" name="正方形/長方形 65">
              <a:extLst>
                <a:ext uri="{FF2B5EF4-FFF2-40B4-BE49-F238E27FC236}">
                  <a16:creationId xmlns:a16="http://schemas.microsoft.com/office/drawing/2014/main" id="{E3E1758C-EF42-47C0-9148-159FDFB05DDD}"/>
                </a:ext>
              </a:extLst>
            </p:cNvPr>
            <p:cNvSpPr/>
            <p:nvPr/>
          </p:nvSpPr>
          <p:spPr>
            <a:xfrm>
              <a:off x="793329" y="9300299"/>
              <a:ext cx="743728" cy="739192"/>
            </a:xfrm>
            <a:prstGeom prst="rect">
              <a:avLst/>
            </a:prstGeom>
            <a:solidFill>
              <a:schemeClr val="accent1">
                <a:lumMod val="40000"/>
                <a:lumOff val="60000"/>
              </a:schemeClr>
            </a:solidFill>
            <a:ln w="9525">
              <a:noFill/>
              <a:prstDash val="solid"/>
            </a:ln>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1200" b="1" dirty="0">
                  <a:solidFill>
                    <a:schemeClr val="accent1">
                      <a:lumMod val="50000"/>
                    </a:schemeClr>
                  </a:solidFill>
                  <a:latin typeface="游ゴシック" panose="020B0400000000000000" pitchFamily="50" charset="-128"/>
                  <a:ea typeface="游ゴシック" panose="020B0400000000000000" pitchFamily="50" charset="-128"/>
                </a:rPr>
                <a:t>問合せ</a:t>
              </a:r>
              <a:endParaRPr kumimoji="1" lang="en-US" altLang="ja-JP" sz="1200" b="1" dirty="0">
                <a:solidFill>
                  <a:schemeClr val="accent1">
                    <a:lumMod val="50000"/>
                  </a:schemeClr>
                </a:solidFill>
                <a:latin typeface="游ゴシック" panose="020B0400000000000000" pitchFamily="50" charset="-128"/>
                <a:ea typeface="游ゴシック" panose="020B0400000000000000" pitchFamily="50" charset="-128"/>
              </a:endParaRPr>
            </a:p>
          </p:txBody>
        </p:sp>
        <p:sp>
          <p:nvSpPr>
            <p:cNvPr id="67" name="テキスト ボックス 66">
              <a:extLst>
                <a:ext uri="{FF2B5EF4-FFF2-40B4-BE49-F238E27FC236}">
                  <a16:creationId xmlns:a16="http://schemas.microsoft.com/office/drawing/2014/main" id="{95CC65A2-1C47-4A93-ADCF-44839C606297}"/>
                </a:ext>
              </a:extLst>
            </p:cNvPr>
            <p:cNvSpPr txBox="1"/>
            <p:nvPr/>
          </p:nvSpPr>
          <p:spPr>
            <a:xfrm>
              <a:off x="1742051" y="9240646"/>
              <a:ext cx="5433800" cy="1015663"/>
            </a:xfrm>
            <a:prstGeom prst="rect">
              <a:avLst/>
            </a:prstGeom>
            <a:noFill/>
            <a:ln>
              <a:noFill/>
            </a:ln>
          </p:spPr>
          <p:txBody>
            <a:bodyPr wrap="square" rtlCol="0">
              <a:spAutoFit/>
            </a:bodyPr>
            <a:lstStyle/>
            <a:p>
              <a:pPr algn="just">
                <a:lnSpc>
                  <a:spcPct val="150000"/>
                </a:lnSpc>
              </a:pPr>
              <a:r>
                <a:rPr kumimoji="1" lang="ja-JP" altLang="en-US" sz="1000" dirty="0"/>
                <a:t>いわてグローカル人材育成推進協議会（公益財団法人 岩手県国際交流協会内）</a:t>
              </a:r>
              <a:endParaRPr kumimoji="1" lang="en-US" altLang="ja-JP" sz="1000" dirty="0"/>
            </a:p>
            <a:p>
              <a:pPr algn="just">
                <a:lnSpc>
                  <a:spcPct val="150000"/>
                </a:lnSpc>
              </a:pPr>
              <a:r>
                <a:rPr kumimoji="1" lang="ja-JP" altLang="en-US" sz="1000" dirty="0"/>
                <a:t>〒</a:t>
              </a:r>
              <a:r>
                <a:rPr kumimoji="1" lang="en-US" altLang="ja-JP" sz="1000" dirty="0"/>
                <a:t>020-0045 </a:t>
              </a:r>
              <a:r>
                <a:rPr kumimoji="1" lang="ja-JP" altLang="en-US" sz="1000" dirty="0"/>
                <a:t>盛岡市盛岡駅西通</a:t>
              </a:r>
              <a:r>
                <a:rPr kumimoji="1" lang="en-US" altLang="ja-JP" sz="1000" dirty="0"/>
                <a:t>1-7-1</a:t>
              </a:r>
              <a:r>
                <a:rPr kumimoji="1" lang="ja-JP" altLang="en-US" sz="1000" dirty="0"/>
                <a:t>　アイーナ</a:t>
              </a:r>
              <a:r>
                <a:rPr kumimoji="1" lang="en-US" altLang="ja-JP" sz="1000" dirty="0"/>
                <a:t>5</a:t>
              </a:r>
              <a:r>
                <a:rPr kumimoji="1" lang="ja-JP" altLang="en-US" sz="1000" dirty="0"/>
                <a:t>階</a:t>
              </a:r>
            </a:p>
            <a:p>
              <a:pPr algn="just">
                <a:lnSpc>
                  <a:spcPct val="150000"/>
                </a:lnSpc>
              </a:pPr>
              <a:r>
                <a:rPr kumimoji="1" lang="en-US" altLang="ja-JP" sz="1000" dirty="0"/>
                <a:t>TEL</a:t>
              </a:r>
              <a:r>
                <a:rPr kumimoji="1" lang="ja-JP" altLang="en-US" sz="1000" dirty="0"/>
                <a:t>：</a:t>
              </a:r>
              <a:r>
                <a:rPr kumimoji="1" lang="en-US" altLang="ja-JP" sz="1000" dirty="0"/>
                <a:t>019-654-8900 </a:t>
              </a:r>
              <a:r>
                <a:rPr kumimoji="1" lang="ja-JP" altLang="en-US" sz="1000" dirty="0"/>
                <a:t>　</a:t>
              </a:r>
              <a:r>
                <a:rPr kumimoji="1" lang="en-US" altLang="ja-JP" sz="1000" dirty="0"/>
                <a:t>FAX : 019-654-8922</a:t>
              </a:r>
              <a:r>
                <a:rPr kumimoji="1" lang="ja-JP" altLang="en-US" sz="1000" dirty="0"/>
                <a:t>　</a:t>
              </a:r>
              <a:r>
                <a:rPr kumimoji="1" lang="en-US" altLang="ja-JP" sz="1000" dirty="0"/>
                <a:t>Email </a:t>
              </a:r>
              <a:r>
                <a:rPr kumimoji="1" lang="ja-JP" altLang="en-US" sz="1000" dirty="0"/>
                <a:t>：</a:t>
              </a:r>
              <a:r>
                <a:rPr kumimoji="1" lang="en-US" altLang="ja-JP" sz="1000" dirty="0"/>
                <a:t>glocal-iwate@iwate-ia.or.jp</a:t>
              </a:r>
            </a:p>
            <a:p>
              <a:pPr algn="just">
                <a:lnSpc>
                  <a:spcPct val="150000"/>
                </a:lnSpc>
              </a:pPr>
              <a:endParaRPr kumimoji="1" lang="en-US" altLang="ja-JP" sz="1000" dirty="0"/>
            </a:p>
          </p:txBody>
        </p:sp>
      </p:grpSp>
      <p:sp>
        <p:nvSpPr>
          <p:cNvPr id="13" name="矢印: 五方向 12">
            <a:extLst>
              <a:ext uri="{FF2B5EF4-FFF2-40B4-BE49-F238E27FC236}">
                <a16:creationId xmlns:a16="http://schemas.microsoft.com/office/drawing/2014/main" id="{D781CBB7-01FA-4DE9-B274-5EDD50AFD620}"/>
              </a:ext>
            </a:extLst>
          </p:cNvPr>
          <p:cNvSpPr/>
          <p:nvPr/>
        </p:nvSpPr>
        <p:spPr>
          <a:xfrm>
            <a:off x="536117" y="9305432"/>
            <a:ext cx="1276372" cy="606204"/>
          </a:xfrm>
          <a:prstGeom prst="homePlate">
            <a:avLst/>
          </a:prstGeom>
          <a:solidFill>
            <a:schemeClr val="accent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2" name="テキスト ボックス 71">
            <a:extLst>
              <a:ext uri="{FF2B5EF4-FFF2-40B4-BE49-F238E27FC236}">
                <a16:creationId xmlns:a16="http://schemas.microsoft.com/office/drawing/2014/main" id="{D35A2FF9-4EE8-42CE-A8CD-E985AC6E5C02}"/>
              </a:ext>
            </a:extLst>
          </p:cNvPr>
          <p:cNvSpPr txBox="1"/>
          <p:nvPr/>
        </p:nvSpPr>
        <p:spPr>
          <a:xfrm>
            <a:off x="1775825" y="9426326"/>
            <a:ext cx="5486194" cy="311624"/>
          </a:xfrm>
          <a:prstGeom prst="rect">
            <a:avLst/>
          </a:prstGeom>
          <a:noFill/>
        </p:spPr>
        <p:txBody>
          <a:bodyPr wrap="square" rtlCol="0">
            <a:spAutoFit/>
          </a:bodyPr>
          <a:lstStyle/>
          <a:p>
            <a:pPr algn="just">
              <a:lnSpc>
                <a:spcPct val="150000"/>
              </a:lnSpc>
            </a:pPr>
            <a:r>
              <a:rPr kumimoji="1" lang="ja-JP" altLang="en-US" sz="1050" b="1" spc="120" dirty="0">
                <a:solidFill>
                  <a:schemeClr val="bg2">
                    <a:lumMod val="25000"/>
                  </a:schemeClr>
                </a:solidFill>
              </a:rPr>
              <a:t>いわてグローカル人材育成推進協議会：</a:t>
            </a:r>
            <a:r>
              <a:rPr kumimoji="1" lang="en-US" altLang="ja-JP" sz="1050" b="1" spc="120" dirty="0">
                <a:solidFill>
                  <a:schemeClr val="bg2">
                    <a:lumMod val="25000"/>
                  </a:schemeClr>
                </a:solidFill>
              </a:rPr>
              <a:t>https://www.iwate-glocal.jp</a:t>
            </a:r>
            <a:r>
              <a:rPr kumimoji="1" lang="en-US" altLang="ja-JP" sz="1000" b="1" spc="120" dirty="0">
                <a:solidFill>
                  <a:schemeClr val="bg2">
                    <a:lumMod val="25000"/>
                  </a:schemeClr>
                </a:solidFill>
              </a:rPr>
              <a:t>/</a:t>
            </a:r>
          </a:p>
        </p:txBody>
      </p:sp>
      <p:sp>
        <p:nvSpPr>
          <p:cNvPr id="73" name="テキスト ボックス 72">
            <a:extLst>
              <a:ext uri="{FF2B5EF4-FFF2-40B4-BE49-F238E27FC236}">
                <a16:creationId xmlns:a16="http://schemas.microsoft.com/office/drawing/2014/main" id="{BB5EB982-53B6-472C-BA2C-216FB981831C}"/>
              </a:ext>
            </a:extLst>
          </p:cNvPr>
          <p:cNvSpPr txBox="1"/>
          <p:nvPr/>
        </p:nvSpPr>
        <p:spPr>
          <a:xfrm>
            <a:off x="510908" y="10060663"/>
            <a:ext cx="6974918" cy="301557"/>
          </a:xfrm>
          <a:prstGeom prst="rect">
            <a:avLst/>
          </a:prstGeom>
          <a:noFill/>
        </p:spPr>
        <p:txBody>
          <a:bodyPr wrap="square" rtlCol="0">
            <a:spAutoFit/>
          </a:bodyPr>
          <a:lstStyle/>
          <a:p>
            <a:pPr>
              <a:lnSpc>
                <a:spcPct val="150000"/>
              </a:lnSpc>
            </a:pPr>
            <a:r>
              <a:rPr kumimoji="1" lang="ja-JP" altLang="en-US" sz="1000" dirty="0">
                <a:solidFill>
                  <a:schemeClr val="bg2">
                    <a:lumMod val="25000"/>
                  </a:schemeClr>
                </a:solidFill>
              </a:rPr>
              <a:t>●主催：いわてグーカル人材育成推進協議会　</a:t>
            </a:r>
            <a:r>
              <a:rPr kumimoji="1" lang="ja-JP" altLang="en-US" sz="800" dirty="0">
                <a:solidFill>
                  <a:schemeClr val="bg2">
                    <a:lumMod val="25000"/>
                  </a:schemeClr>
                </a:solidFill>
              </a:rPr>
              <a:t>この事業は、一般財団法人自治体国際化協会の助成事業により実施されています。</a:t>
            </a:r>
          </a:p>
        </p:txBody>
      </p:sp>
      <p:sp>
        <p:nvSpPr>
          <p:cNvPr id="15" name="正方形/長方形 14">
            <a:extLst>
              <a:ext uri="{FF2B5EF4-FFF2-40B4-BE49-F238E27FC236}">
                <a16:creationId xmlns:a16="http://schemas.microsoft.com/office/drawing/2014/main" id="{99357B3F-E4E9-4B3D-9ABC-E4FD58212F1D}"/>
              </a:ext>
            </a:extLst>
          </p:cNvPr>
          <p:cNvSpPr/>
          <p:nvPr/>
        </p:nvSpPr>
        <p:spPr>
          <a:xfrm>
            <a:off x="536116" y="9312225"/>
            <a:ext cx="6463162" cy="606204"/>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9BE3C11F-3EFC-46D4-BBBB-928D4EF0527C}"/>
              </a:ext>
            </a:extLst>
          </p:cNvPr>
          <p:cNvSpPr txBox="1"/>
          <p:nvPr/>
        </p:nvSpPr>
        <p:spPr>
          <a:xfrm>
            <a:off x="-706344" y="764427"/>
            <a:ext cx="9087984" cy="2677656"/>
          </a:xfrm>
          <a:prstGeom prst="rect">
            <a:avLst/>
          </a:prstGeom>
          <a:noFill/>
        </p:spPr>
        <p:txBody>
          <a:bodyPr wrap="square" rtlCol="0">
            <a:spAutoFit/>
          </a:bodyPr>
          <a:lstStyle/>
          <a:p>
            <a:pPr algn="ctr"/>
            <a:r>
              <a:rPr kumimoji="1" lang="ja-JP" altLang="en-US" sz="2400" b="1" spc="600" dirty="0">
                <a:ln w="12700">
                  <a:solidFill>
                    <a:schemeClr val="accent1">
                      <a:lumMod val="50000"/>
                    </a:schemeClr>
                  </a:solidFill>
                </a:ln>
                <a:solidFill>
                  <a:schemeClr val="accent1">
                    <a:lumMod val="50000"/>
                  </a:schemeClr>
                </a:solidFill>
                <a:effectLst>
                  <a:glow rad="101600">
                    <a:schemeClr val="bg1">
                      <a:alpha val="60000"/>
                    </a:schemeClr>
                  </a:glow>
                </a:effectLst>
                <a:latin typeface="+mn-ea"/>
                <a:cs typeface="Calibri" panose="020F0502020204030204" pitchFamily="34" charset="0"/>
              </a:rPr>
              <a:t>外国人のみなさん 岩手県の企業で</a:t>
            </a:r>
            <a:endParaRPr kumimoji="1" lang="en-US" altLang="ja-JP" sz="2400" b="1" spc="600" dirty="0">
              <a:ln w="12700">
                <a:solidFill>
                  <a:schemeClr val="accent1">
                    <a:lumMod val="50000"/>
                  </a:schemeClr>
                </a:solidFill>
              </a:ln>
              <a:solidFill>
                <a:schemeClr val="accent1">
                  <a:lumMod val="50000"/>
                </a:schemeClr>
              </a:solidFill>
              <a:effectLst>
                <a:glow rad="101600">
                  <a:schemeClr val="bg1">
                    <a:alpha val="60000"/>
                  </a:schemeClr>
                </a:glow>
              </a:effectLst>
              <a:latin typeface="+mn-ea"/>
              <a:cs typeface="Calibri" panose="020F0502020204030204" pitchFamily="34" charset="0"/>
            </a:endParaRPr>
          </a:p>
          <a:p>
            <a:pPr algn="ctr"/>
            <a:r>
              <a:rPr kumimoji="1" lang="ja-JP" altLang="en-US" sz="4000" b="1" spc="700" dirty="0">
                <a:ln w="12700">
                  <a:solidFill>
                    <a:schemeClr val="accent1">
                      <a:lumMod val="50000"/>
                    </a:schemeClr>
                  </a:solidFill>
                </a:ln>
                <a:solidFill>
                  <a:schemeClr val="accent1">
                    <a:lumMod val="50000"/>
                  </a:schemeClr>
                </a:solidFill>
                <a:effectLst>
                  <a:glow rad="101600">
                    <a:schemeClr val="bg1">
                      <a:alpha val="60000"/>
                    </a:schemeClr>
                  </a:glow>
                </a:effectLst>
                <a:latin typeface="+mn-ea"/>
                <a:cs typeface="Calibri" panose="020F0502020204030204" pitchFamily="34" charset="0"/>
              </a:rPr>
              <a:t>インターンシップ</a:t>
            </a:r>
            <a:endParaRPr kumimoji="1" lang="en-US" altLang="ja-JP" sz="4000" b="1" spc="700" dirty="0">
              <a:ln w="12700">
                <a:solidFill>
                  <a:schemeClr val="accent1">
                    <a:lumMod val="50000"/>
                  </a:schemeClr>
                </a:solidFill>
              </a:ln>
              <a:solidFill>
                <a:schemeClr val="accent1">
                  <a:lumMod val="50000"/>
                </a:schemeClr>
              </a:solidFill>
              <a:effectLst>
                <a:glow rad="101600">
                  <a:schemeClr val="bg1">
                    <a:alpha val="60000"/>
                  </a:schemeClr>
                </a:glow>
              </a:effectLst>
              <a:latin typeface="+mn-ea"/>
              <a:cs typeface="Calibri" panose="020F0502020204030204" pitchFamily="34" charset="0"/>
            </a:endParaRPr>
          </a:p>
          <a:p>
            <a:pPr algn="ctr"/>
            <a:r>
              <a:rPr kumimoji="1" lang="ja-JP" altLang="en-US" sz="2400" b="1" spc="700" dirty="0">
                <a:ln w="12700">
                  <a:solidFill>
                    <a:schemeClr val="accent1">
                      <a:lumMod val="50000"/>
                    </a:schemeClr>
                  </a:solidFill>
                </a:ln>
                <a:solidFill>
                  <a:schemeClr val="accent1">
                    <a:lumMod val="50000"/>
                  </a:schemeClr>
                </a:solidFill>
                <a:effectLst>
                  <a:glow rad="101600">
                    <a:schemeClr val="bg1">
                      <a:alpha val="60000"/>
                    </a:schemeClr>
                  </a:glow>
                </a:effectLst>
                <a:latin typeface="+mn-ea"/>
                <a:cs typeface="Calibri" panose="020F0502020204030204" pitchFamily="34" charset="0"/>
              </a:rPr>
              <a:t>を</a:t>
            </a:r>
            <a:r>
              <a:rPr kumimoji="1" lang="ja-JP" altLang="en-US" sz="2400" b="1" spc="600" dirty="0">
                <a:ln w="12700">
                  <a:solidFill>
                    <a:schemeClr val="accent1">
                      <a:lumMod val="50000"/>
                    </a:schemeClr>
                  </a:solidFill>
                </a:ln>
                <a:solidFill>
                  <a:schemeClr val="accent1">
                    <a:lumMod val="50000"/>
                  </a:schemeClr>
                </a:solidFill>
                <a:effectLst>
                  <a:glow rad="101600">
                    <a:schemeClr val="bg1">
                      <a:alpha val="60000"/>
                    </a:schemeClr>
                  </a:glow>
                </a:effectLst>
                <a:latin typeface="+mn-ea"/>
                <a:cs typeface="Calibri" panose="020F0502020204030204" pitchFamily="34" charset="0"/>
              </a:rPr>
              <a:t>してみませんか？</a:t>
            </a:r>
            <a:endParaRPr kumimoji="1" lang="en-US" altLang="ja-JP" sz="2400" b="1" spc="600" dirty="0">
              <a:ln w="12700">
                <a:solidFill>
                  <a:schemeClr val="accent1">
                    <a:lumMod val="50000"/>
                  </a:schemeClr>
                </a:solidFill>
              </a:ln>
              <a:solidFill>
                <a:schemeClr val="accent1">
                  <a:lumMod val="50000"/>
                </a:schemeClr>
              </a:solidFill>
              <a:effectLst>
                <a:glow rad="101600">
                  <a:schemeClr val="bg1">
                    <a:alpha val="60000"/>
                  </a:schemeClr>
                </a:glow>
              </a:effectLst>
              <a:latin typeface="+mn-ea"/>
              <a:cs typeface="Calibri" panose="020F0502020204030204" pitchFamily="34" charset="0"/>
            </a:endParaRPr>
          </a:p>
          <a:p>
            <a:pPr algn="ctr"/>
            <a:br>
              <a:rPr kumimoji="1" lang="en-US" altLang="ja-JP" sz="4000" b="1" spc="600" dirty="0">
                <a:ln w="12700">
                  <a:solidFill>
                    <a:schemeClr val="accent1">
                      <a:lumMod val="50000"/>
                    </a:schemeClr>
                  </a:solidFill>
                </a:ln>
                <a:solidFill>
                  <a:schemeClr val="accent1">
                    <a:lumMod val="50000"/>
                  </a:schemeClr>
                </a:solidFill>
                <a:effectLst>
                  <a:glow rad="101600">
                    <a:schemeClr val="bg1">
                      <a:alpha val="60000"/>
                    </a:schemeClr>
                  </a:glow>
                </a:effectLst>
                <a:latin typeface="+mn-ea"/>
                <a:cs typeface="Calibri" panose="020F0502020204030204" pitchFamily="34" charset="0"/>
              </a:rPr>
            </a:br>
            <a:endParaRPr kumimoji="1" lang="en-US" altLang="ja-JP" sz="4000" b="1" dirty="0">
              <a:ln w="12700">
                <a:solidFill>
                  <a:schemeClr val="accent1">
                    <a:lumMod val="50000"/>
                  </a:schemeClr>
                </a:solidFill>
              </a:ln>
              <a:solidFill>
                <a:schemeClr val="accent1">
                  <a:lumMod val="50000"/>
                </a:schemeClr>
              </a:solidFill>
              <a:effectLst>
                <a:glow rad="101600">
                  <a:schemeClr val="bg1">
                    <a:alpha val="60000"/>
                  </a:schemeClr>
                </a:glow>
              </a:effectLst>
              <a:latin typeface="+mn-ea"/>
              <a:cs typeface="Calibri" panose="020F0502020204030204" pitchFamily="34" charset="0"/>
            </a:endParaRPr>
          </a:p>
        </p:txBody>
      </p:sp>
      <p:sp>
        <p:nvSpPr>
          <p:cNvPr id="37" name="正方形/長方形 36">
            <a:extLst>
              <a:ext uri="{FF2B5EF4-FFF2-40B4-BE49-F238E27FC236}">
                <a16:creationId xmlns:a16="http://schemas.microsoft.com/office/drawing/2014/main" id="{E3E1758C-EF42-47C0-9148-159FDFB05DDD}"/>
              </a:ext>
            </a:extLst>
          </p:cNvPr>
          <p:cNvSpPr/>
          <p:nvPr/>
        </p:nvSpPr>
        <p:spPr>
          <a:xfrm>
            <a:off x="602918" y="9229665"/>
            <a:ext cx="743728" cy="783118"/>
          </a:xfrm>
          <a:prstGeom prst="rect">
            <a:avLst/>
          </a:prstGeom>
          <a:noFill/>
          <a:ln w="9525">
            <a:noFill/>
            <a:prstDash val="solid"/>
          </a:ln>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1200" b="1" dirty="0">
                <a:solidFill>
                  <a:schemeClr val="bg1"/>
                </a:solidFill>
                <a:latin typeface="游ゴシック" panose="020B0400000000000000" pitchFamily="50" charset="-128"/>
                <a:ea typeface="游ゴシック" panose="020B0400000000000000" pitchFamily="50" charset="-128"/>
              </a:rPr>
              <a:t>ホームページ</a:t>
            </a:r>
            <a:endParaRPr kumimoji="1" lang="en-US" altLang="ja-JP" sz="1200" b="1" dirty="0">
              <a:solidFill>
                <a:schemeClr val="bg1"/>
              </a:solidFill>
              <a:latin typeface="游ゴシック" panose="020B0400000000000000" pitchFamily="50" charset="-128"/>
              <a:ea typeface="游ゴシック" panose="020B0400000000000000" pitchFamily="50" charset="-128"/>
            </a:endParaRPr>
          </a:p>
        </p:txBody>
      </p:sp>
      <p:sp>
        <p:nvSpPr>
          <p:cNvPr id="51" name="テキスト ボックス 50">
            <a:extLst>
              <a:ext uri="{FF2B5EF4-FFF2-40B4-BE49-F238E27FC236}">
                <a16:creationId xmlns:a16="http://schemas.microsoft.com/office/drawing/2014/main" id="{2C5A558B-86EC-4513-9A65-2DBAEF39E9CA}"/>
              </a:ext>
            </a:extLst>
          </p:cNvPr>
          <p:cNvSpPr txBox="1"/>
          <p:nvPr/>
        </p:nvSpPr>
        <p:spPr>
          <a:xfrm>
            <a:off x="1425999" y="7537314"/>
            <a:ext cx="5836020" cy="1061829"/>
          </a:xfrm>
          <a:prstGeom prst="rect">
            <a:avLst/>
          </a:prstGeom>
          <a:noFill/>
        </p:spPr>
        <p:txBody>
          <a:bodyPr wrap="square" rtlCol="0">
            <a:spAutoFit/>
          </a:bodyPr>
          <a:lstStyle/>
          <a:p>
            <a:pPr algn="just">
              <a:lnSpc>
                <a:spcPct val="150000"/>
              </a:lnSpc>
            </a:pPr>
            <a:r>
              <a:rPr kumimoji="1" lang="ja-JP" altLang="en-US" sz="1050" dirty="0"/>
              <a:t>〇　ホームページよりダウンロードしたエントリーシートに必要事項をご記入の上、</a:t>
            </a:r>
          </a:p>
          <a:p>
            <a:pPr algn="just">
              <a:lnSpc>
                <a:spcPct val="150000"/>
              </a:lnSpc>
            </a:pPr>
            <a:r>
              <a:rPr kumimoji="1" lang="ja-JP" altLang="en-US" sz="1050" dirty="0"/>
              <a:t>　　メール（</a:t>
            </a:r>
            <a:r>
              <a:rPr kumimoji="1" lang="en-US" altLang="ja-JP" sz="1050" dirty="0"/>
              <a:t>glocal-iwate@iwate-ia.or.jp</a:t>
            </a:r>
            <a:r>
              <a:rPr kumimoji="1" lang="ja-JP" altLang="en-US" sz="1050" dirty="0"/>
              <a:t>）で申込ください。</a:t>
            </a:r>
            <a:endParaRPr kumimoji="1" lang="en-US" altLang="ja-JP" sz="1050" dirty="0"/>
          </a:p>
          <a:p>
            <a:pPr algn="just">
              <a:lnSpc>
                <a:spcPct val="150000"/>
              </a:lnSpc>
            </a:pPr>
            <a:r>
              <a:rPr kumimoji="1" lang="ja-JP" altLang="en-US" sz="1050" dirty="0"/>
              <a:t>　　</a:t>
            </a:r>
            <a:r>
              <a:rPr kumimoji="1" lang="en-US" altLang="ja-JP" sz="1050" dirty="0"/>
              <a:t>【</a:t>
            </a:r>
            <a:r>
              <a:rPr kumimoji="1" lang="ja-JP" altLang="en-US" sz="1050" dirty="0"/>
              <a:t>申込期限</a:t>
            </a:r>
            <a:r>
              <a:rPr kumimoji="1" lang="en-US" altLang="ja-JP" sz="1050" dirty="0"/>
              <a:t>】2024</a:t>
            </a:r>
            <a:r>
              <a:rPr kumimoji="1" lang="ja-JP" altLang="en-US" sz="1050" dirty="0"/>
              <a:t>年</a:t>
            </a:r>
            <a:r>
              <a:rPr kumimoji="1" lang="en-US" altLang="ja-JP" sz="1050" dirty="0"/>
              <a:t>2</a:t>
            </a:r>
            <a:r>
              <a:rPr kumimoji="1" lang="ja-JP" altLang="en-US" sz="1050" dirty="0"/>
              <a:t>月</a:t>
            </a:r>
            <a:r>
              <a:rPr kumimoji="1" lang="en-US" altLang="ja-JP" sz="1050" dirty="0"/>
              <a:t>16</a:t>
            </a:r>
            <a:r>
              <a:rPr kumimoji="1" lang="ja-JP" altLang="en-US" sz="1050" dirty="0"/>
              <a:t>日</a:t>
            </a:r>
            <a:r>
              <a:rPr kumimoji="1" lang="en-US" altLang="ja-JP" sz="1050" dirty="0"/>
              <a:t>(</a:t>
            </a:r>
            <a:r>
              <a:rPr kumimoji="1" lang="ja-JP" altLang="en-US" sz="1050" dirty="0"/>
              <a:t>金</a:t>
            </a:r>
            <a:r>
              <a:rPr kumimoji="1" lang="ja-JP" altLang="en-US" sz="1050"/>
              <a:t>）</a:t>
            </a:r>
            <a:endParaRPr kumimoji="1" lang="ja-JP" altLang="en-US" sz="1050" dirty="0"/>
          </a:p>
          <a:p>
            <a:pPr algn="just">
              <a:lnSpc>
                <a:spcPct val="150000"/>
              </a:lnSpc>
            </a:pPr>
            <a:endParaRPr kumimoji="1" lang="ja-JP" altLang="en-US" sz="1050" dirty="0"/>
          </a:p>
        </p:txBody>
      </p:sp>
      <p:sp>
        <p:nvSpPr>
          <p:cNvPr id="5" name="正方形/長方形 4"/>
          <p:cNvSpPr/>
          <p:nvPr/>
        </p:nvSpPr>
        <p:spPr>
          <a:xfrm>
            <a:off x="536115" y="3158665"/>
            <a:ext cx="6603067" cy="20374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a:extLst>
              <a:ext uri="{FF2B5EF4-FFF2-40B4-BE49-F238E27FC236}">
                <a16:creationId xmlns:a16="http://schemas.microsoft.com/office/drawing/2014/main" id="{BDA8AA03-D1E9-489D-9559-257D20CE4226}"/>
              </a:ext>
            </a:extLst>
          </p:cNvPr>
          <p:cNvSpPr txBox="1"/>
          <p:nvPr/>
        </p:nvSpPr>
        <p:spPr>
          <a:xfrm>
            <a:off x="611713" y="2258871"/>
            <a:ext cx="6311967" cy="577081"/>
          </a:xfrm>
          <a:prstGeom prst="rect">
            <a:avLst/>
          </a:prstGeom>
          <a:noFill/>
        </p:spPr>
        <p:txBody>
          <a:bodyPr wrap="square" rtlCol="0">
            <a:spAutoFit/>
          </a:bodyPr>
          <a:lstStyle/>
          <a:p>
            <a:pPr algn="just">
              <a:lnSpc>
                <a:spcPct val="150000"/>
              </a:lnSpc>
            </a:pPr>
            <a:r>
              <a:rPr kumimoji="1" lang="ja-JP" altLang="en-US" sz="1050" b="1" dirty="0">
                <a:solidFill>
                  <a:schemeClr val="bg2">
                    <a:lumMod val="25000"/>
                  </a:schemeClr>
                </a:solidFill>
              </a:rPr>
              <a:t>県内留学生の方または</a:t>
            </a:r>
            <a:r>
              <a:rPr kumimoji="1" lang="en-US" altLang="ja-JP" sz="1050" b="1" dirty="0">
                <a:solidFill>
                  <a:schemeClr val="bg2">
                    <a:lumMod val="25000"/>
                  </a:schemeClr>
                </a:solidFill>
              </a:rPr>
              <a:t>JET</a:t>
            </a:r>
            <a:r>
              <a:rPr kumimoji="1" lang="ja-JP" altLang="en-US" sz="1050" b="1" dirty="0">
                <a:solidFill>
                  <a:schemeClr val="bg2">
                    <a:lumMod val="25000"/>
                  </a:schemeClr>
                </a:solidFill>
              </a:rPr>
              <a:t>プログラム終了後に日本での就職を希望している</a:t>
            </a:r>
            <a:r>
              <a:rPr kumimoji="1" lang="en-US" altLang="ja-JP" sz="1050" b="1" dirty="0">
                <a:solidFill>
                  <a:schemeClr val="bg2">
                    <a:lumMod val="25000"/>
                  </a:schemeClr>
                </a:solidFill>
              </a:rPr>
              <a:t>JET</a:t>
            </a:r>
            <a:r>
              <a:rPr kumimoji="1" lang="ja-JP" altLang="en-US" sz="1050" b="1" dirty="0">
                <a:solidFill>
                  <a:schemeClr val="bg2">
                    <a:lumMod val="25000"/>
                  </a:schemeClr>
                </a:solidFill>
              </a:rPr>
              <a:t>参加者のみなさま、この機会に日本企業の就職体験をしてみませんか。</a:t>
            </a:r>
          </a:p>
        </p:txBody>
      </p:sp>
      <p:sp>
        <p:nvSpPr>
          <p:cNvPr id="6" name="ホームベース 5"/>
          <p:cNvSpPr/>
          <p:nvPr/>
        </p:nvSpPr>
        <p:spPr>
          <a:xfrm>
            <a:off x="291812" y="309259"/>
            <a:ext cx="3366197" cy="281286"/>
          </a:xfrm>
          <a:prstGeom prst="homePlate">
            <a:avLst/>
          </a:prstGeom>
          <a:solidFill>
            <a:schemeClr val="accent1">
              <a:lumMod val="40000"/>
              <a:lumOff val="60000"/>
            </a:schemeClr>
          </a:solidFill>
          <a:ln>
            <a:solidFill>
              <a:schemeClr val="accent1">
                <a:lumMod val="40000"/>
                <a:lumOff val="6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748A9608-C02C-4441-8D66-8562E0131C84}"/>
              </a:ext>
            </a:extLst>
          </p:cNvPr>
          <p:cNvSpPr txBox="1"/>
          <p:nvPr/>
        </p:nvSpPr>
        <p:spPr>
          <a:xfrm>
            <a:off x="431807" y="334003"/>
            <a:ext cx="3073277" cy="261610"/>
          </a:xfrm>
          <a:prstGeom prst="rect">
            <a:avLst/>
          </a:prstGeom>
          <a:noFill/>
        </p:spPr>
        <p:txBody>
          <a:bodyPr wrap="none" rtlCol="0">
            <a:spAutoFit/>
          </a:bodyPr>
          <a:lstStyle/>
          <a:p>
            <a:r>
              <a:rPr kumimoji="1" lang="en-US" altLang="ja-JP" sz="1100" b="1" dirty="0">
                <a:ln w="0"/>
                <a:solidFill>
                  <a:schemeClr val="accent1">
                    <a:lumMod val="50000"/>
                  </a:schemeClr>
                </a:solidFill>
                <a:effectLst>
                  <a:outerShdw blurRad="38100" dist="25400" dir="5400000" algn="ctr" rotWithShape="0">
                    <a:srgbClr val="6E747A">
                      <a:alpha val="43000"/>
                    </a:srgbClr>
                  </a:outerShdw>
                </a:effectLst>
                <a:ea typeface="HGPｺﾞｼｯｸM" panose="020B0600000000000000" pitchFamily="50" charset="-128"/>
                <a:cs typeface="Arial" panose="020B0604020202020204" pitchFamily="34" charset="0"/>
              </a:rPr>
              <a:t>The Iwate Global Internship Program 2023</a:t>
            </a:r>
            <a:endParaRPr kumimoji="1" lang="ja-JP" altLang="en-US" sz="1100" b="1" dirty="0">
              <a:ln w="0"/>
              <a:solidFill>
                <a:schemeClr val="accent1">
                  <a:lumMod val="50000"/>
                </a:schemeClr>
              </a:solidFill>
              <a:effectLst>
                <a:outerShdw blurRad="38100" dist="25400" dir="5400000" algn="ctr" rotWithShape="0">
                  <a:srgbClr val="6E747A">
                    <a:alpha val="43000"/>
                  </a:srgbClr>
                </a:outerShdw>
              </a:effectLst>
              <a:ea typeface="HGPｺﾞｼｯｸM" panose="020B0600000000000000" pitchFamily="50" charset="-128"/>
              <a:cs typeface="Arial" panose="020B0604020202020204" pitchFamily="34" charset="0"/>
            </a:endParaRPr>
          </a:p>
        </p:txBody>
      </p:sp>
      <p:sp>
        <p:nvSpPr>
          <p:cNvPr id="45" name="テキスト ボックス 44">
            <a:extLst>
              <a:ext uri="{FF2B5EF4-FFF2-40B4-BE49-F238E27FC236}">
                <a16:creationId xmlns:a16="http://schemas.microsoft.com/office/drawing/2014/main" id="{BDA8AA03-D1E9-489D-9559-257D20CE4226}"/>
              </a:ext>
            </a:extLst>
          </p:cNvPr>
          <p:cNvSpPr txBox="1"/>
          <p:nvPr/>
        </p:nvSpPr>
        <p:spPr>
          <a:xfrm>
            <a:off x="533272" y="3612579"/>
            <a:ext cx="6574660" cy="1893275"/>
          </a:xfrm>
          <a:prstGeom prst="rect">
            <a:avLst/>
          </a:prstGeom>
          <a:noFill/>
        </p:spPr>
        <p:txBody>
          <a:bodyPr wrap="square" rtlCol="0">
            <a:spAutoFit/>
          </a:bodyPr>
          <a:lstStyle/>
          <a:p>
            <a:pPr algn="just">
              <a:lnSpc>
                <a:spcPct val="150000"/>
              </a:lnSpc>
            </a:pPr>
            <a:r>
              <a:rPr kumimoji="1" lang="ja-JP" altLang="en-US" sz="1400" b="1" dirty="0">
                <a:solidFill>
                  <a:schemeClr val="bg2">
                    <a:lumMod val="25000"/>
                  </a:schemeClr>
                </a:solidFill>
                <a:latin typeface="游ゴシック 本文"/>
              </a:rPr>
              <a:t>・株式会社ミクニ盛岡事業所 </a:t>
            </a:r>
            <a:r>
              <a:rPr kumimoji="1" lang="ja-JP" altLang="en-US" sz="1200" b="1" dirty="0">
                <a:solidFill>
                  <a:schemeClr val="bg2">
                    <a:lumMod val="25000"/>
                  </a:schemeClr>
                </a:solidFill>
                <a:latin typeface="游ゴシック 本文"/>
              </a:rPr>
              <a:t>（岩手県滝沢市外山</a:t>
            </a:r>
            <a:r>
              <a:rPr kumimoji="1" lang="en-US" altLang="ja-JP" sz="1200" b="1" dirty="0">
                <a:solidFill>
                  <a:schemeClr val="bg2">
                    <a:lumMod val="25000"/>
                  </a:schemeClr>
                </a:solidFill>
                <a:latin typeface="游ゴシック 本文"/>
              </a:rPr>
              <a:t>309</a:t>
            </a:r>
            <a:r>
              <a:rPr kumimoji="1" lang="ja-JP" altLang="en-US" sz="1200" b="1" dirty="0">
                <a:solidFill>
                  <a:schemeClr val="bg2">
                    <a:lumMod val="25000"/>
                  </a:schemeClr>
                </a:solidFill>
                <a:latin typeface="游ゴシック 本文"/>
              </a:rPr>
              <a:t>）</a:t>
            </a:r>
            <a:endParaRPr kumimoji="1" lang="en-US" altLang="ja-JP" sz="1200" b="1" dirty="0">
              <a:solidFill>
                <a:schemeClr val="bg2">
                  <a:lumMod val="25000"/>
                </a:schemeClr>
              </a:solidFill>
              <a:latin typeface="游ゴシック 本文"/>
            </a:endParaRPr>
          </a:p>
          <a:p>
            <a:pPr algn="just">
              <a:lnSpc>
                <a:spcPct val="150000"/>
              </a:lnSpc>
            </a:pPr>
            <a:r>
              <a:rPr kumimoji="1" lang="ja-JP" altLang="en-US" sz="1200" b="1" dirty="0">
                <a:solidFill>
                  <a:schemeClr val="bg2">
                    <a:lumMod val="25000"/>
                  </a:schemeClr>
                </a:solidFill>
                <a:latin typeface="游ゴシック 本文"/>
              </a:rPr>
              <a:t>・</a:t>
            </a:r>
            <a:r>
              <a:rPr kumimoji="1" lang="ja-JP" altLang="en-US" sz="1400" b="1" dirty="0">
                <a:solidFill>
                  <a:schemeClr val="bg2">
                    <a:lumMod val="25000"/>
                  </a:schemeClr>
                </a:solidFill>
                <a:latin typeface="游ゴシック 本文"/>
              </a:rPr>
              <a:t>株式会社 </a:t>
            </a:r>
            <a:r>
              <a:rPr kumimoji="1" lang="ja-JP" altLang="en-US" sz="1400" b="1">
                <a:solidFill>
                  <a:schemeClr val="bg2">
                    <a:lumMod val="25000"/>
                  </a:schemeClr>
                </a:solidFill>
                <a:latin typeface="游ゴシック 本文"/>
              </a:rPr>
              <a:t>アークネット　     </a:t>
            </a:r>
            <a:r>
              <a:rPr kumimoji="1" lang="ja-JP" altLang="en-US" sz="1200" b="1" dirty="0">
                <a:solidFill>
                  <a:schemeClr val="bg2">
                    <a:lumMod val="25000"/>
                  </a:schemeClr>
                </a:solidFill>
                <a:latin typeface="游ゴシック 本文"/>
              </a:rPr>
              <a:t>（盛岡市中央通り一丁目</a:t>
            </a:r>
            <a:r>
              <a:rPr kumimoji="1" lang="ja-JP" altLang="en-US" sz="1200" b="1" dirty="0">
                <a:solidFill>
                  <a:schemeClr val="bg2">
                    <a:lumMod val="25000"/>
                  </a:schemeClr>
                </a:solidFill>
                <a:latin typeface="ＭＳ ゴシック" panose="020B0609070205080204" pitchFamily="49" charset="-128"/>
                <a:ea typeface="ＭＳ ゴシック" panose="020B0609070205080204" pitchFamily="49" charset="-128"/>
              </a:rPr>
              <a:t>６</a:t>
            </a:r>
            <a:r>
              <a:rPr kumimoji="1" lang="en-US" altLang="ja-JP" sz="1200" b="1" dirty="0">
                <a:solidFill>
                  <a:schemeClr val="bg2">
                    <a:lumMod val="25000"/>
                  </a:schemeClr>
                </a:solidFill>
                <a:latin typeface="ＭＳ ゴシック" panose="020B0609070205080204" pitchFamily="49" charset="-128"/>
                <a:ea typeface="ＭＳ ゴシック" panose="020B0609070205080204" pitchFamily="49" charset="-128"/>
              </a:rPr>
              <a:t>-30</a:t>
            </a:r>
            <a:r>
              <a:rPr kumimoji="1" lang="ja-JP" altLang="en-US" sz="1200" b="1" dirty="0">
                <a:solidFill>
                  <a:schemeClr val="bg2">
                    <a:lumMod val="25000"/>
                  </a:schemeClr>
                </a:solidFill>
                <a:latin typeface="游ゴシック 本文"/>
              </a:rPr>
              <a:t>）</a:t>
            </a:r>
            <a:endParaRPr kumimoji="1" lang="en-US" altLang="ja-JP" sz="1200" b="1" dirty="0">
              <a:solidFill>
                <a:schemeClr val="bg2">
                  <a:lumMod val="25000"/>
                </a:schemeClr>
              </a:solidFill>
              <a:latin typeface="游ゴシック 本文"/>
            </a:endParaRPr>
          </a:p>
          <a:p>
            <a:pPr algn="just">
              <a:lnSpc>
                <a:spcPct val="150000"/>
              </a:lnSpc>
            </a:pPr>
            <a:endParaRPr kumimoji="1" lang="en-US" altLang="ja-JP" sz="1200" b="1" dirty="0">
              <a:solidFill>
                <a:schemeClr val="bg2">
                  <a:lumMod val="25000"/>
                </a:schemeClr>
              </a:solidFill>
              <a:latin typeface="游ゴシック 本文"/>
            </a:endParaRPr>
          </a:p>
          <a:p>
            <a:pPr algn="just">
              <a:lnSpc>
                <a:spcPct val="150000"/>
              </a:lnSpc>
            </a:pPr>
            <a:r>
              <a:rPr kumimoji="1" lang="ja-JP" altLang="en-US" sz="900" b="1" dirty="0">
                <a:solidFill>
                  <a:schemeClr val="bg2">
                    <a:lumMod val="25000"/>
                  </a:schemeClr>
                </a:solidFill>
              </a:rPr>
              <a:t>　</a:t>
            </a:r>
            <a:r>
              <a:rPr kumimoji="1" lang="en-US" altLang="ja-JP" sz="900" b="1" dirty="0">
                <a:solidFill>
                  <a:schemeClr val="bg2">
                    <a:lumMod val="25000"/>
                  </a:schemeClr>
                </a:solidFill>
              </a:rPr>
              <a:t>※</a:t>
            </a:r>
            <a:r>
              <a:rPr kumimoji="1" lang="ja-JP" altLang="en-US" sz="900" b="1" dirty="0">
                <a:solidFill>
                  <a:schemeClr val="bg2">
                    <a:lumMod val="25000"/>
                  </a:schemeClr>
                </a:solidFill>
              </a:rPr>
              <a:t>具体的な日程については、参加者及び受入企業と相談の上、決定します。</a:t>
            </a:r>
          </a:p>
          <a:p>
            <a:pPr algn="just">
              <a:lnSpc>
                <a:spcPct val="150000"/>
              </a:lnSpc>
            </a:pPr>
            <a:r>
              <a:rPr kumimoji="1" lang="ja-JP" altLang="en-US" sz="900" b="1" dirty="0">
                <a:solidFill>
                  <a:schemeClr val="bg2">
                    <a:lumMod val="25000"/>
                  </a:schemeClr>
                </a:solidFill>
              </a:rPr>
              <a:t>　　企業情報及びインターンシップの内容については、次の</a:t>
            </a:r>
            <a:r>
              <a:rPr kumimoji="1" lang="en-US" altLang="ja-JP" sz="900" b="1" dirty="0">
                <a:solidFill>
                  <a:schemeClr val="bg2">
                    <a:lumMod val="25000"/>
                  </a:schemeClr>
                </a:solidFill>
              </a:rPr>
              <a:t>QR</a:t>
            </a:r>
            <a:r>
              <a:rPr kumimoji="1" lang="ja-JP" altLang="en-US" sz="900" b="1" dirty="0">
                <a:solidFill>
                  <a:schemeClr val="bg2">
                    <a:lumMod val="25000"/>
                  </a:schemeClr>
                </a:solidFill>
              </a:rPr>
              <a:t>か</a:t>
            </a:r>
            <a:r>
              <a:rPr kumimoji="1" lang="en-US" altLang="ja-JP" sz="900" b="1" dirty="0">
                <a:solidFill>
                  <a:schemeClr val="bg2">
                    <a:lumMod val="25000"/>
                  </a:schemeClr>
                </a:solidFill>
              </a:rPr>
              <a:t>URL</a:t>
            </a:r>
            <a:r>
              <a:rPr kumimoji="1" lang="ja-JP" altLang="en-US" sz="900" b="1" dirty="0">
                <a:solidFill>
                  <a:schemeClr val="bg2">
                    <a:lumMod val="25000"/>
                  </a:schemeClr>
                </a:solidFill>
              </a:rPr>
              <a:t>からご確認ください。</a:t>
            </a:r>
            <a:r>
              <a:rPr kumimoji="1" lang="en-US" altLang="ja-JP" sz="900" b="1" dirty="0">
                <a:solidFill>
                  <a:srgbClr val="6C775B"/>
                </a:solidFill>
                <a:hlinkClick r:id="rId2"/>
              </a:rPr>
              <a:t>https://www.iwate-glocal.jp/ </a:t>
            </a:r>
            <a:r>
              <a:rPr kumimoji="1" lang="ja-JP" altLang="en-US" sz="900" b="1" dirty="0">
                <a:solidFill>
                  <a:schemeClr val="bg2">
                    <a:lumMod val="25000"/>
                  </a:schemeClr>
                </a:solidFill>
                <a:latin typeface="游ゴシック 本文"/>
              </a:rPr>
              <a:t>　</a:t>
            </a:r>
            <a:endParaRPr kumimoji="1" lang="en-US" altLang="ja-JP" sz="500" b="1" dirty="0">
              <a:solidFill>
                <a:srgbClr val="6C775B"/>
              </a:solidFill>
              <a:latin typeface="游ゴシック 本文"/>
            </a:endParaRPr>
          </a:p>
          <a:p>
            <a:pPr algn="just">
              <a:lnSpc>
                <a:spcPct val="150000"/>
              </a:lnSpc>
            </a:pPr>
            <a:endParaRPr kumimoji="1" lang="en-US" altLang="ja-JP" sz="1050" b="1" dirty="0">
              <a:solidFill>
                <a:srgbClr val="6C775B"/>
              </a:solidFill>
            </a:endParaRPr>
          </a:p>
          <a:p>
            <a:pPr algn="just">
              <a:lnSpc>
                <a:spcPct val="150000"/>
              </a:lnSpc>
            </a:pPr>
            <a:endParaRPr kumimoji="1" lang="en-US" altLang="ja-JP" sz="1050" dirty="0">
              <a:solidFill>
                <a:srgbClr val="6C775B"/>
              </a:solidFill>
            </a:endParaRPr>
          </a:p>
        </p:txBody>
      </p:sp>
      <p:sp>
        <p:nvSpPr>
          <p:cNvPr id="49" name="正方形/長方形 48"/>
          <p:cNvSpPr/>
          <p:nvPr/>
        </p:nvSpPr>
        <p:spPr>
          <a:xfrm>
            <a:off x="6065667" y="3973653"/>
            <a:ext cx="739468" cy="712746"/>
          </a:xfrm>
          <a:prstGeom prst="rect">
            <a:avLst/>
          </a:prstGeom>
          <a:ln w="38100">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QR</a:t>
            </a:r>
            <a:endParaRPr kumimoji="1" lang="ja-JP" altLang="en-US" dirty="0"/>
          </a:p>
        </p:txBody>
      </p:sp>
      <p:pic>
        <p:nvPicPr>
          <p:cNvPr id="2" name="図 1">
            <a:extLst>
              <a:ext uri="{FF2B5EF4-FFF2-40B4-BE49-F238E27FC236}">
                <a16:creationId xmlns:a16="http://schemas.microsoft.com/office/drawing/2014/main" id="{5B037A56-89D0-ECA8-D308-AC3FA09AD071}"/>
              </a:ext>
            </a:extLst>
          </p:cNvPr>
          <p:cNvPicPr>
            <a:picLocks noChangeAspect="1"/>
          </p:cNvPicPr>
          <p:nvPr/>
        </p:nvPicPr>
        <p:blipFill>
          <a:blip r:embed="rId3"/>
          <a:stretch>
            <a:fillRect/>
          </a:stretch>
        </p:blipFill>
        <p:spPr>
          <a:xfrm>
            <a:off x="6143991" y="4037201"/>
            <a:ext cx="612000" cy="612000"/>
          </a:xfrm>
          <a:prstGeom prst="rect">
            <a:avLst/>
          </a:prstGeom>
        </p:spPr>
      </p:pic>
      <p:sp>
        <p:nvSpPr>
          <p:cNvPr id="3" name="正方形/長方形 2">
            <a:extLst>
              <a:ext uri="{FF2B5EF4-FFF2-40B4-BE49-F238E27FC236}">
                <a16:creationId xmlns:a16="http://schemas.microsoft.com/office/drawing/2014/main" id="{CBB6C105-924F-2522-3D81-9FC14910CD2E}"/>
              </a:ext>
            </a:extLst>
          </p:cNvPr>
          <p:cNvSpPr/>
          <p:nvPr/>
        </p:nvSpPr>
        <p:spPr>
          <a:xfrm>
            <a:off x="701496" y="3000637"/>
            <a:ext cx="3296871" cy="419235"/>
          </a:xfrm>
          <a:prstGeom prst="rect">
            <a:avLst/>
          </a:prstGeom>
          <a:solidFill>
            <a:schemeClr val="accent1">
              <a:lumMod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9BE3C11F-3EFC-46D4-BBBB-928D4EF0527C}"/>
              </a:ext>
            </a:extLst>
          </p:cNvPr>
          <p:cNvSpPr txBox="1"/>
          <p:nvPr/>
        </p:nvSpPr>
        <p:spPr>
          <a:xfrm>
            <a:off x="664993" y="2836461"/>
            <a:ext cx="3296871" cy="595741"/>
          </a:xfrm>
          <a:prstGeom prst="rect">
            <a:avLst/>
          </a:prstGeom>
          <a:noFill/>
        </p:spPr>
        <p:txBody>
          <a:bodyPr wrap="square" rtlCol="0">
            <a:spAutoFit/>
          </a:bodyPr>
          <a:lstStyle/>
          <a:p>
            <a:pPr algn="just">
              <a:lnSpc>
                <a:spcPts val="4500"/>
              </a:lnSpc>
            </a:pPr>
            <a:r>
              <a:rPr kumimoji="1" lang="ja-JP" altLang="en-US" sz="20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 </a:t>
            </a:r>
            <a:r>
              <a:rPr kumimoji="1" lang="ja-JP" altLang="en-US" sz="2000" b="1" dirty="0">
                <a:ln w="3175">
                  <a:solidFill>
                    <a:schemeClr val="bg1"/>
                  </a:solidFill>
                </a:ln>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インターンシップ受入企業</a:t>
            </a:r>
            <a:endParaRPr kumimoji="1" lang="en-US" altLang="ja-JP" sz="2000" b="1" dirty="0">
              <a:ln w="3175">
                <a:solidFill>
                  <a:schemeClr val="bg1"/>
                </a:solidFill>
              </a:ln>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7465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3997</TotalTime>
  <Words>379</Words>
  <Application>Microsoft Office PowerPoint</Application>
  <PresentationFormat>ユーザー設定</PresentationFormat>
  <Paragraphs>37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ゴシック</vt:lpstr>
      <vt:lpstr>游ゴシック</vt:lpstr>
      <vt:lpstr>游ゴシック Light</vt:lpstr>
      <vt:lpstr>游ゴシック 本文</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IIA11073</dc:creator>
  <cp:lastModifiedBy>user</cp:lastModifiedBy>
  <cp:revision>309</cp:revision>
  <cp:lastPrinted>2023-07-31T02:49:24Z</cp:lastPrinted>
  <dcterms:created xsi:type="dcterms:W3CDTF">2016-07-20T01:33:23Z</dcterms:created>
  <dcterms:modified xsi:type="dcterms:W3CDTF">2023-07-31T03:11:13Z</dcterms:modified>
</cp:coreProperties>
</file>