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
  </p:notesMasterIdLst>
  <p:sldIdLst>
    <p:sldId id="256" r:id="rId3"/>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FF8"/>
    <a:srgbClr val="A3FFFF"/>
    <a:srgbClr val="FF33BB"/>
    <a:srgbClr val="E6E6E6"/>
    <a:srgbClr val="FFDB01"/>
    <a:srgbClr val="66FFFF"/>
    <a:srgbClr val="ADDB7B"/>
    <a:srgbClr val="FFFF66"/>
    <a:srgbClr val="3337C8"/>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napToObjects="1">
      <p:cViewPr>
        <p:scale>
          <a:sx n="200" d="100"/>
          <a:sy n="200" d="100"/>
        </p:scale>
        <p:origin x="-1344" y="-5088"/>
      </p:cViewPr>
      <p:guideLst>
        <p:guide orient="horz" pos="3368"/>
        <p:guide pos="23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0" cy="493316"/>
          </a:xfrm>
          <a:prstGeom prst="rect">
            <a:avLst/>
          </a:prstGeom>
        </p:spPr>
        <p:txBody>
          <a:bodyPr vert="horz" lIns="90754" tIns="45377" rIns="90754" bIns="45377"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0" cy="493316"/>
          </a:xfrm>
          <a:prstGeom prst="rect">
            <a:avLst/>
          </a:prstGeom>
        </p:spPr>
        <p:txBody>
          <a:bodyPr vert="horz" lIns="90754" tIns="45377" rIns="90754" bIns="45377" rtlCol="0"/>
          <a:lstStyle>
            <a:lvl1pPr algn="r">
              <a:defRPr sz="1200"/>
            </a:lvl1pPr>
          </a:lstStyle>
          <a:p>
            <a:fld id="{BF9C92B6-F11C-41C9-8BCF-244124D64897}" type="datetimeFigureOut">
              <a:rPr kumimoji="1" lang="ja-JP" altLang="en-US" smtClean="0"/>
              <a:pPr/>
              <a:t>2018/8/24</a:t>
            </a:fld>
            <a:endParaRPr kumimoji="1" lang="ja-JP" altLang="en-US"/>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0754" tIns="45377" rIns="90754" bIns="45377"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754" tIns="45377" rIns="90754" bIns="453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4"/>
            <a:ext cx="2918830" cy="493316"/>
          </a:xfrm>
          <a:prstGeom prst="rect">
            <a:avLst/>
          </a:prstGeom>
        </p:spPr>
        <p:txBody>
          <a:bodyPr vert="horz" lIns="90754" tIns="45377" rIns="90754" bIns="45377"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4"/>
            <a:ext cx="2918830" cy="493316"/>
          </a:xfrm>
          <a:prstGeom prst="rect">
            <a:avLst/>
          </a:prstGeom>
        </p:spPr>
        <p:txBody>
          <a:bodyPr vert="horz" lIns="90754" tIns="45377" rIns="90754" bIns="45377" rtlCol="0" anchor="b"/>
          <a:lstStyle>
            <a:lvl1pPr algn="r">
              <a:defRPr sz="1200"/>
            </a:lvl1pPr>
          </a:lstStyle>
          <a:p>
            <a:fld id="{112AF161-D8AF-4E43-99BE-60923BD69E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60575" y="739775"/>
            <a:ext cx="2614613" cy="370046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12AF161-D8AF-4E43-99BE-60923BD69E88}"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4"/>
            <a:ext cx="6425724" cy="229180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618739"/>
            <a:ext cx="1275696" cy="13176670"/>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283489" y="618739"/>
            <a:ext cx="3701091" cy="1317667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1"/>
            <a:ext cx="6425724" cy="2123513"/>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97162" y="4531647"/>
            <a:ext cx="6425724" cy="233883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283488" y="3603539"/>
            <a:ext cx="2488393" cy="101918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897876" y="3603539"/>
            <a:ext cx="2488393" cy="101918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8"/>
            <a:ext cx="6803708" cy="1781969"/>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77984" y="2393284"/>
            <a:ext cx="3340169" cy="9974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77984" y="3390691"/>
            <a:ext cx="3340169" cy="61601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0211" y="2393284"/>
            <a:ext cx="3341481" cy="9974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840211" y="3390691"/>
            <a:ext cx="3341481" cy="61601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692"/>
            <a:ext cx="2487081" cy="181166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955623" y="425693"/>
            <a:ext cx="4226069" cy="9125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7984" y="2237362"/>
            <a:ext cx="2487081" cy="7313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481749" y="955333"/>
            <a:ext cx="4535805"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2018/8/24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7984" y="9909728"/>
            <a:ext cx="1763924" cy="569240"/>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2018/8/24</a:t>
            </a:fld>
            <a:endParaRPr kumimoji="1" lang="ja-JP" altLang="en-US"/>
          </a:p>
        </p:txBody>
      </p:sp>
      <p:sp>
        <p:nvSpPr>
          <p:cNvPr id="5" name="フッター プレースホルダ 4"/>
          <p:cNvSpPr>
            <a:spLocks noGrp="1"/>
          </p:cNvSpPr>
          <p:nvPr>
            <p:ph type="ftr" sz="quarter" idx="3"/>
          </p:nvPr>
        </p:nvSpPr>
        <p:spPr>
          <a:xfrm>
            <a:off x="2582889" y="9909728"/>
            <a:ext cx="2393897" cy="5692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7767" y="9909728"/>
            <a:ext cx="1763924" cy="569240"/>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469" y="-21201"/>
            <a:ext cx="7585525" cy="9928525"/>
          </a:xfrm>
          <a:prstGeom prst="rect">
            <a:avLst/>
          </a:prstGeom>
          <a:gradFill flip="none" rotWithShape="1">
            <a:gsLst>
              <a:gs pos="0">
                <a:srgbClr val="E1FFF8"/>
              </a:gs>
              <a:gs pos="30000">
                <a:schemeClr val="bg1">
                  <a:lumMod val="85000"/>
                </a:schemeClr>
              </a:gs>
              <a:gs pos="100000">
                <a:srgbClr val="E1FFF8">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6272" y="453692"/>
            <a:ext cx="7561423" cy="48844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 name="グループ化 57"/>
          <p:cNvGrpSpPr/>
          <p:nvPr/>
        </p:nvGrpSpPr>
        <p:grpSpPr>
          <a:xfrm>
            <a:off x="445954" y="7274879"/>
            <a:ext cx="6684535" cy="432000"/>
            <a:chOff x="459833" y="6136231"/>
            <a:chExt cx="6036503" cy="1568849"/>
          </a:xfrm>
        </p:grpSpPr>
        <p:sp>
          <p:nvSpPr>
            <p:cNvPr id="59" name="角丸四角形 58"/>
            <p:cNvSpPr/>
            <p:nvPr/>
          </p:nvSpPr>
          <p:spPr>
            <a:xfrm>
              <a:off x="459833" y="6136232"/>
              <a:ext cx="6036503" cy="1568848"/>
            </a:xfrm>
            <a:prstGeom prst="rect">
              <a:avLst/>
            </a:prstGeom>
            <a:solidFill>
              <a:schemeClr val="bg1"/>
            </a:solidFill>
            <a:ln w="38100">
              <a:solidFill>
                <a:srgbClr val="0070C0"/>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nSpc>
                  <a:spcPct val="150000"/>
                </a:lnSpc>
              </a:pPr>
              <a:r>
                <a:rPr lang="ja-JP" altLang="en-US" sz="1050" dirty="0">
                  <a:solidFill>
                    <a:schemeClr val="tx1"/>
                  </a:solidFill>
                  <a:latin typeface="ＤＦＧ平成ゴシック体W3" panose="020B0300000000000000" pitchFamily="50" charset="-128"/>
                  <a:ea typeface="ＤＦＧ平成ゴシック体W3" panose="020B0300000000000000" pitchFamily="50" charset="-128"/>
                </a:rPr>
                <a:t>　　　　　　</a:t>
              </a:r>
              <a:endParaRPr lang="en-US" altLang="ja-JP" sz="1000" dirty="0">
                <a:solidFill>
                  <a:schemeClr val="tx1"/>
                </a:solidFill>
                <a:latin typeface="ＤＦＧ平成ゴシック体W3" panose="020B0300000000000000" pitchFamily="50" charset="-128"/>
                <a:ea typeface="ＤＦＧ平成ゴシック体W3" panose="020B0300000000000000" pitchFamily="50" charset="-128"/>
              </a:endParaRPr>
            </a:p>
            <a:p>
              <a:pPr>
                <a:lnSpc>
                  <a:spcPct val="150000"/>
                </a:lnSpc>
              </a:pPr>
              <a:endParaRPr lang="en-US" altLang="ja-JP" sz="1000" dirty="0">
                <a:solidFill>
                  <a:schemeClr val="tx1"/>
                </a:solidFill>
                <a:latin typeface="ＤＦＧ平成ゴシック体W3" panose="020B0300000000000000" pitchFamily="50" charset="-128"/>
                <a:ea typeface="ＤＦＧ平成ゴシック体W3" panose="020B0300000000000000" pitchFamily="50" charset="-128"/>
              </a:endParaRPr>
            </a:p>
            <a:p>
              <a:pPr>
                <a:lnSpc>
                  <a:spcPct val="150000"/>
                </a:lnSpc>
              </a:pPr>
              <a:endParaRPr lang="ja-JP" altLang="en-US" sz="1050" dirty="0">
                <a:solidFill>
                  <a:schemeClr val="tx1"/>
                </a:solidFill>
                <a:latin typeface="ＤＦＧ平成ゴシック体W3" panose="020B0300000000000000" pitchFamily="50" charset="-128"/>
                <a:ea typeface="ＤＦＧ平成ゴシック体W3" panose="020B0300000000000000" pitchFamily="50" charset="-128"/>
              </a:endParaRPr>
            </a:p>
          </p:txBody>
        </p:sp>
        <p:sp>
          <p:nvSpPr>
            <p:cNvPr id="60" name="片側の 2 つの角を丸めた四角形 59"/>
            <p:cNvSpPr/>
            <p:nvPr/>
          </p:nvSpPr>
          <p:spPr>
            <a:xfrm rot="16200000">
              <a:off x="36043" y="6560022"/>
              <a:ext cx="1568847" cy="721266"/>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30" name="テキスト ボックス 29"/>
          <p:cNvSpPr txBox="1"/>
          <p:nvPr/>
        </p:nvSpPr>
        <p:spPr>
          <a:xfrm>
            <a:off x="575067" y="7397670"/>
            <a:ext cx="716690" cy="276999"/>
          </a:xfrm>
          <a:prstGeom prst="rect">
            <a:avLst/>
          </a:prstGeom>
          <a:noFill/>
        </p:spPr>
        <p:txBody>
          <a:bodyPr wrap="square" rtlCol="0">
            <a:spAutoFit/>
          </a:bodyPr>
          <a:lstStyle/>
          <a:p>
            <a:r>
              <a:rPr lang="ja-JP" altLang="en-US" sz="1200" dirty="0" smtClean="0">
                <a:solidFill>
                  <a:schemeClr val="bg1"/>
                </a:solidFill>
                <a:latin typeface="小塚ゴシック Pro H" panose="020B0800000000000000" pitchFamily="34" charset="-128"/>
                <a:ea typeface="小塚ゴシック Pro H" panose="020B0800000000000000" pitchFamily="34" charset="-128"/>
              </a:rPr>
              <a:t>対象</a:t>
            </a:r>
            <a:endParaRPr lang="ja-JP" altLang="en-US" sz="1200" dirty="0">
              <a:solidFill>
                <a:schemeClr val="bg1"/>
              </a:solidFill>
              <a:latin typeface="小塚ゴシック Pro H" panose="020B0800000000000000" pitchFamily="34" charset="-128"/>
              <a:ea typeface="小塚ゴシック Pro H" panose="020B0800000000000000" pitchFamily="34" charset="-128"/>
            </a:endParaRPr>
          </a:p>
        </p:txBody>
      </p:sp>
      <p:grpSp>
        <p:nvGrpSpPr>
          <p:cNvPr id="36" name="グループ化 35"/>
          <p:cNvGrpSpPr/>
          <p:nvPr/>
        </p:nvGrpSpPr>
        <p:grpSpPr>
          <a:xfrm>
            <a:off x="4126756" y="7293853"/>
            <a:ext cx="768647" cy="432000"/>
            <a:chOff x="3448511" y="5263154"/>
            <a:chExt cx="768647" cy="674988"/>
          </a:xfrm>
        </p:grpSpPr>
        <p:sp>
          <p:nvSpPr>
            <p:cNvPr id="31" name="正方形/長方形 30"/>
            <p:cNvSpPr/>
            <p:nvPr/>
          </p:nvSpPr>
          <p:spPr>
            <a:xfrm>
              <a:off x="3448511" y="5263154"/>
              <a:ext cx="768647" cy="6749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p>
          </p:txBody>
        </p:sp>
        <p:sp>
          <p:nvSpPr>
            <p:cNvPr id="64" name="テキスト ボックス 63"/>
            <p:cNvSpPr txBox="1"/>
            <p:nvPr/>
          </p:nvSpPr>
          <p:spPr>
            <a:xfrm>
              <a:off x="3544947" y="5413012"/>
              <a:ext cx="533234" cy="370975"/>
            </a:xfrm>
            <a:prstGeom prst="rect">
              <a:avLst/>
            </a:prstGeom>
            <a:noFill/>
          </p:spPr>
          <p:txBody>
            <a:bodyPr wrap="square" rtlCol="0">
              <a:spAutoFit/>
            </a:bodyPr>
            <a:lstStyle/>
            <a:p>
              <a:r>
                <a:rPr lang="ja-JP" altLang="en-US" sz="1200" dirty="0">
                  <a:solidFill>
                    <a:schemeClr val="bg1"/>
                  </a:solidFill>
                  <a:latin typeface="小塚ゴシック Pro H" panose="020B0800000000000000" pitchFamily="34" charset="-128"/>
                  <a:ea typeface="小塚ゴシック Pro H" panose="020B0800000000000000" pitchFamily="34" charset="-128"/>
                </a:rPr>
                <a:t>定員</a:t>
              </a:r>
            </a:p>
          </p:txBody>
        </p:sp>
      </p:grpSp>
      <p:sp>
        <p:nvSpPr>
          <p:cNvPr id="78" name="正方形/長方形 77"/>
          <p:cNvSpPr/>
          <p:nvPr/>
        </p:nvSpPr>
        <p:spPr>
          <a:xfrm>
            <a:off x="442515" y="8721065"/>
            <a:ext cx="6687971" cy="893948"/>
          </a:xfrm>
          <a:prstGeom prst="rect">
            <a:avLst/>
          </a:prstGeom>
          <a:solidFill>
            <a:schemeClr val="bg1"/>
          </a:solidFill>
          <a:ln w="38100">
            <a:solidFill>
              <a:schemeClr val="bg1">
                <a:lumMod val="65000"/>
              </a:schemeClr>
            </a:solidFill>
            <a:prstDash val="sysDot"/>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nSpc>
                <a:spcPct val="150000"/>
              </a:lnSpc>
            </a:pPr>
            <a:r>
              <a:rPr lang="ja-JP" altLang="en-US" sz="1050" dirty="0">
                <a:ln>
                  <a:solidFill>
                    <a:srgbClr val="FFC000"/>
                  </a:solidFill>
                  <a:prstDash val="sysDash"/>
                </a:ln>
                <a:solidFill>
                  <a:schemeClr val="tx1"/>
                </a:solidFill>
                <a:latin typeface="ＤＦＧ平成ゴシック体W3" panose="020B0300000000000000" pitchFamily="50" charset="-128"/>
                <a:ea typeface="ＤＦＧ平成ゴシック体W3" panose="020B0300000000000000" pitchFamily="50" charset="-128"/>
              </a:rPr>
              <a:t>　　　　　　</a:t>
            </a:r>
            <a:endParaRPr lang="en-US" altLang="ja-JP" sz="1000" dirty="0">
              <a:ln>
                <a:solidFill>
                  <a:srgbClr val="FFC000"/>
                </a:solidFill>
                <a:prstDash val="sysDash"/>
              </a:ln>
              <a:solidFill>
                <a:schemeClr val="tx1"/>
              </a:solidFill>
              <a:latin typeface="ＤＦＧ平成ゴシック体W3" panose="020B0300000000000000" pitchFamily="50" charset="-128"/>
              <a:ea typeface="ＤＦＧ平成ゴシック体W3" panose="020B0300000000000000" pitchFamily="50" charset="-128"/>
            </a:endParaRPr>
          </a:p>
          <a:p>
            <a:pPr>
              <a:lnSpc>
                <a:spcPct val="150000"/>
              </a:lnSpc>
            </a:pPr>
            <a:endParaRPr lang="en-US" altLang="ja-JP" sz="1000" dirty="0">
              <a:ln>
                <a:solidFill>
                  <a:srgbClr val="FFC000"/>
                </a:solidFill>
                <a:prstDash val="sysDash"/>
              </a:ln>
              <a:solidFill>
                <a:schemeClr val="tx1"/>
              </a:solidFill>
              <a:latin typeface="ＤＦＧ平成ゴシック体W3" panose="020B0300000000000000" pitchFamily="50" charset="-128"/>
              <a:ea typeface="ＤＦＧ平成ゴシック体W3" panose="020B0300000000000000" pitchFamily="50" charset="-128"/>
            </a:endParaRPr>
          </a:p>
          <a:p>
            <a:pPr>
              <a:lnSpc>
                <a:spcPct val="150000"/>
              </a:lnSpc>
            </a:pPr>
            <a:endParaRPr lang="ja-JP" altLang="en-US" sz="1050" dirty="0">
              <a:ln>
                <a:solidFill>
                  <a:srgbClr val="FFC000"/>
                </a:solidFill>
                <a:prstDash val="sysDash"/>
              </a:ln>
              <a:solidFill>
                <a:schemeClr val="tx1"/>
              </a:solidFill>
              <a:latin typeface="ＤＦＧ平成ゴシック体W3" panose="020B0300000000000000" pitchFamily="50" charset="-128"/>
              <a:ea typeface="ＤＦＧ平成ゴシック体W3" panose="020B0300000000000000" pitchFamily="50" charset="-128"/>
            </a:endParaRPr>
          </a:p>
        </p:txBody>
      </p:sp>
      <p:sp>
        <p:nvSpPr>
          <p:cNvPr id="6" name="テキスト ボックス 5"/>
          <p:cNvSpPr txBox="1"/>
          <p:nvPr/>
        </p:nvSpPr>
        <p:spPr>
          <a:xfrm>
            <a:off x="578493" y="9306685"/>
            <a:ext cx="6490217" cy="246221"/>
          </a:xfrm>
          <a:prstGeom prst="rect">
            <a:avLst/>
          </a:prstGeom>
          <a:noFill/>
        </p:spPr>
        <p:txBody>
          <a:bodyPr wrap="square" rtlCol="0">
            <a:spAutoFit/>
          </a:bodyPr>
          <a:lstStyle/>
          <a:p>
            <a:r>
              <a:rPr lang="en-US" altLang="ja-JP" sz="1000" spc="200" dirty="0">
                <a:latin typeface="小塚ゴシック Pr6N M" panose="020B0700000000000000" pitchFamily="34" charset="-128"/>
                <a:ea typeface="小塚ゴシック Pr6N M" panose="020B0700000000000000" pitchFamily="34" charset="-128"/>
              </a:rPr>
              <a:t>Tel</a:t>
            </a:r>
            <a:r>
              <a:rPr lang="ja-JP" altLang="en-US" sz="1000" spc="200" dirty="0">
                <a:latin typeface="小塚ゴシック Pr6N M" panose="020B0700000000000000" pitchFamily="34" charset="-128"/>
                <a:ea typeface="小塚ゴシック Pr6N M" panose="020B0700000000000000" pitchFamily="34" charset="-128"/>
              </a:rPr>
              <a:t> </a:t>
            </a:r>
            <a:r>
              <a:rPr lang="en-US" altLang="ja-JP" sz="1000" spc="200" dirty="0">
                <a:latin typeface="小塚ゴシック Pr6N M" panose="020B0700000000000000" pitchFamily="34" charset="-128"/>
                <a:ea typeface="小塚ゴシック Pr6N M" panose="020B0700000000000000" pitchFamily="34" charset="-128"/>
              </a:rPr>
              <a:t>: 019-654-8900</a:t>
            </a:r>
            <a:r>
              <a:rPr lang="ja-JP" altLang="en-US" sz="1000" spc="200" dirty="0">
                <a:latin typeface="小塚ゴシック Pr6N M" panose="020B0700000000000000" pitchFamily="34" charset="-128"/>
                <a:ea typeface="小塚ゴシック Pr6N M" panose="020B0700000000000000" pitchFamily="34" charset="-128"/>
              </a:rPr>
              <a:t>　</a:t>
            </a:r>
            <a:r>
              <a:rPr lang="en-US" altLang="ja-JP" sz="1000" spc="200" dirty="0">
                <a:latin typeface="小塚ゴシック Pr6N M" panose="020B0700000000000000" pitchFamily="34" charset="-128"/>
                <a:ea typeface="小塚ゴシック Pr6N M" panose="020B0700000000000000" pitchFamily="34" charset="-128"/>
              </a:rPr>
              <a:t>FAX </a:t>
            </a:r>
            <a:r>
              <a:rPr lang="en-US" altLang="ja-JP" sz="1000" spc="200" dirty="0" smtClean="0">
                <a:latin typeface="小塚ゴシック Pr6N M" panose="020B0700000000000000" pitchFamily="34" charset="-128"/>
                <a:ea typeface="小塚ゴシック Pr6N M" panose="020B0700000000000000" pitchFamily="34" charset="-128"/>
              </a:rPr>
              <a:t>: 019-654-8922</a:t>
            </a:r>
            <a:r>
              <a:rPr lang="ja-JP" altLang="en-US" sz="1000" spc="200" dirty="0" smtClean="0">
                <a:latin typeface="小塚ゴシック Pr6N M" panose="020B0700000000000000" pitchFamily="34" charset="-128"/>
                <a:ea typeface="小塚ゴシック Pr6N M" panose="020B0700000000000000" pitchFamily="34" charset="-128"/>
              </a:rPr>
              <a:t>　</a:t>
            </a:r>
            <a:r>
              <a:rPr lang="en-US" altLang="ja-JP" sz="1000" spc="200" dirty="0" smtClean="0">
                <a:latin typeface="小塚ゴシック Pr6N M" panose="020B0700000000000000" pitchFamily="34" charset="-128"/>
                <a:ea typeface="小塚ゴシック Pr6N M" panose="020B0700000000000000" pitchFamily="34" charset="-128"/>
              </a:rPr>
              <a:t>Email</a:t>
            </a:r>
            <a:r>
              <a:rPr lang="ja-JP" altLang="en-US" sz="1000" spc="200" dirty="0" smtClean="0">
                <a:latin typeface="小塚ゴシック Pr6N M" panose="020B0700000000000000" pitchFamily="34" charset="-128"/>
                <a:ea typeface="小塚ゴシック Pr6N M" panose="020B0700000000000000" pitchFamily="34" charset="-128"/>
              </a:rPr>
              <a:t>：</a:t>
            </a:r>
            <a:r>
              <a:rPr lang="en-US" altLang="ja-JP" sz="1000" spc="200" dirty="0" smtClean="0">
                <a:latin typeface="小塚ゴシック Pr6N M" panose="020B0700000000000000" pitchFamily="34" charset="-128"/>
                <a:ea typeface="小塚ゴシック Pr6N M" panose="020B0700000000000000" pitchFamily="34" charset="-128"/>
              </a:rPr>
              <a:t>glocal-iwate@iwate-ia.or.jp</a:t>
            </a:r>
            <a:endParaRPr lang="ja-JP" altLang="en-US" sz="1000" spc="200" dirty="0">
              <a:latin typeface="小塚ゴシック Pr6N M" panose="020B0700000000000000" pitchFamily="34" charset="-128"/>
              <a:ea typeface="小塚ゴシック Pr6N M" panose="020B0700000000000000" pitchFamily="34" charset="-128"/>
            </a:endParaRPr>
          </a:p>
        </p:txBody>
      </p:sp>
      <p:sp>
        <p:nvSpPr>
          <p:cNvPr id="57" name="テキスト ボックス 56"/>
          <p:cNvSpPr txBox="1"/>
          <p:nvPr/>
        </p:nvSpPr>
        <p:spPr>
          <a:xfrm>
            <a:off x="592977" y="9046190"/>
            <a:ext cx="5862442" cy="246221"/>
          </a:xfrm>
          <a:prstGeom prst="rect">
            <a:avLst/>
          </a:prstGeom>
          <a:noFill/>
        </p:spPr>
        <p:txBody>
          <a:bodyPr wrap="square" rtlCol="0">
            <a:spAutoFit/>
          </a:bodyPr>
          <a:lstStyle/>
          <a:p>
            <a:r>
              <a:rPr lang="ja-JP" altLang="en-US" sz="1000" spc="200" dirty="0">
                <a:latin typeface="小塚ゴシック Pr6N M" panose="020B0700000000000000" pitchFamily="34" charset="-128"/>
                <a:ea typeface="小塚ゴシック Pr6N M" panose="020B0700000000000000" pitchFamily="34" charset="-128"/>
              </a:rPr>
              <a:t>〒</a:t>
            </a:r>
            <a:r>
              <a:rPr lang="en-US" altLang="ja-JP" sz="1000" spc="200" dirty="0">
                <a:latin typeface="小塚ゴシック Pr6N M" panose="020B0700000000000000" pitchFamily="34" charset="-128"/>
                <a:ea typeface="小塚ゴシック Pr6N M" panose="020B0700000000000000" pitchFamily="34" charset="-128"/>
              </a:rPr>
              <a:t>020-0045</a:t>
            </a:r>
            <a:r>
              <a:rPr lang="ja-JP" altLang="en-US" sz="1000" spc="200" dirty="0">
                <a:latin typeface="小塚ゴシック Pr6N M" panose="020B0700000000000000" pitchFamily="34" charset="-128"/>
                <a:ea typeface="小塚ゴシック Pr6N M" panose="020B0700000000000000" pitchFamily="34" charset="-128"/>
              </a:rPr>
              <a:t>　盛岡市盛岡駅西通</a:t>
            </a:r>
            <a:r>
              <a:rPr lang="en-US" altLang="ja-JP" sz="1000" spc="200" dirty="0">
                <a:latin typeface="小塚ゴシック Pr6N M" panose="020B0700000000000000" pitchFamily="34" charset="-128"/>
                <a:ea typeface="小塚ゴシック Pr6N M" panose="020B0700000000000000" pitchFamily="34" charset="-128"/>
              </a:rPr>
              <a:t>1-7-1</a:t>
            </a:r>
            <a:r>
              <a:rPr lang="ja-JP" altLang="en-US" sz="1000" spc="200" dirty="0">
                <a:latin typeface="小塚ゴシック Pr6N M" panose="020B0700000000000000" pitchFamily="34" charset="-128"/>
                <a:ea typeface="小塚ゴシック Pr6N M" panose="020B0700000000000000" pitchFamily="34" charset="-128"/>
              </a:rPr>
              <a:t>　アイーナ</a:t>
            </a:r>
            <a:r>
              <a:rPr lang="en-US" altLang="ja-JP" sz="1000" spc="200" dirty="0">
                <a:latin typeface="小塚ゴシック Pr6N M" panose="020B0700000000000000" pitchFamily="34" charset="-128"/>
                <a:ea typeface="小塚ゴシック Pr6N M" panose="020B0700000000000000" pitchFamily="34" charset="-128"/>
              </a:rPr>
              <a:t>5</a:t>
            </a:r>
            <a:r>
              <a:rPr lang="ja-JP" altLang="en-US" sz="1000" spc="200" dirty="0">
                <a:latin typeface="小塚ゴシック Pr6N M" panose="020B0700000000000000" pitchFamily="34" charset="-128"/>
                <a:ea typeface="小塚ゴシック Pr6N M" panose="020B0700000000000000" pitchFamily="34" charset="-128"/>
              </a:rPr>
              <a:t>階国際交流センター</a:t>
            </a:r>
            <a:endParaRPr lang="en-US" altLang="ja-JP" sz="1000" spc="200" dirty="0">
              <a:latin typeface="小塚ゴシック Pr6N M" panose="020B0700000000000000" pitchFamily="34" charset="-128"/>
              <a:ea typeface="小塚ゴシック Pr6N M" panose="020B0700000000000000" pitchFamily="34" charset="-128"/>
            </a:endParaRPr>
          </a:p>
        </p:txBody>
      </p:sp>
      <p:grpSp>
        <p:nvGrpSpPr>
          <p:cNvPr id="5" name="グループ化 4"/>
          <p:cNvGrpSpPr/>
          <p:nvPr/>
        </p:nvGrpSpPr>
        <p:grpSpPr>
          <a:xfrm>
            <a:off x="499211" y="8549558"/>
            <a:ext cx="884304" cy="309545"/>
            <a:chOff x="-656973" y="8550017"/>
            <a:chExt cx="884304" cy="309545"/>
          </a:xfrm>
        </p:grpSpPr>
        <p:sp>
          <p:nvSpPr>
            <p:cNvPr id="80" name="テキスト ボックス 79"/>
            <p:cNvSpPr txBox="1"/>
            <p:nvPr/>
          </p:nvSpPr>
          <p:spPr>
            <a:xfrm>
              <a:off x="-637847" y="8550017"/>
              <a:ext cx="865178" cy="307777"/>
            </a:xfrm>
            <a:prstGeom prst="rect">
              <a:avLst/>
            </a:prstGeom>
            <a:noFill/>
          </p:spPr>
          <p:txBody>
            <a:bodyPr wrap="square" rtlCol="0">
              <a:spAutoFit/>
            </a:bodyPr>
            <a:lstStyle/>
            <a:p>
              <a:r>
                <a:rPr lang="ja-JP" altLang="en-US" sz="1400" b="1" spc="300" dirty="0" smtClean="0">
                  <a:ln w="57150">
                    <a:solidFill>
                      <a:schemeClr val="bg1"/>
                    </a:solidFill>
                  </a:ln>
                  <a:solidFill>
                    <a:srgbClr val="3337C8"/>
                  </a:solidFill>
                  <a:latin typeface="小塚ゴシック Pro B" panose="020B0800000000000000" pitchFamily="34" charset="-128"/>
                  <a:ea typeface="小塚ゴシック Pro B" panose="020B0800000000000000" pitchFamily="34" charset="-128"/>
                </a:rPr>
                <a:t>申込先</a:t>
              </a:r>
              <a:endParaRPr lang="zh-CN" altLang="en-US" sz="1400" b="1" spc="300" dirty="0">
                <a:ln w="57150">
                  <a:solidFill>
                    <a:schemeClr val="bg1"/>
                  </a:solidFill>
                </a:ln>
                <a:solidFill>
                  <a:srgbClr val="3337C8"/>
                </a:solidFill>
                <a:latin typeface="小塚ゴシック Pro B" panose="020B0800000000000000" pitchFamily="34" charset="-128"/>
                <a:ea typeface="小塚ゴシック Pro B" panose="020B0800000000000000" pitchFamily="34" charset="-128"/>
                <a:cs typeface="Times New Roman" panose="02020603050405020304" pitchFamily="18" charset="0"/>
              </a:endParaRPr>
            </a:p>
          </p:txBody>
        </p:sp>
        <p:sp>
          <p:nvSpPr>
            <p:cNvPr id="61" name="テキスト ボックス 60"/>
            <p:cNvSpPr txBox="1"/>
            <p:nvPr/>
          </p:nvSpPr>
          <p:spPr>
            <a:xfrm>
              <a:off x="-656973" y="8551785"/>
              <a:ext cx="865178" cy="307777"/>
            </a:xfrm>
            <a:prstGeom prst="rect">
              <a:avLst/>
            </a:prstGeom>
            <a:noFill/>
          </p:spPr>
          <p:txBody>
            <a:bodyPr wrap="square" rtlCol="0">
              <a:spAutoFit/>
            </a:bodyPr>
            <a:lstStyle/>
            <a:p>
              <a:r>
                <a:rPr lang="ja-JP" altLang="en-US" sz="1400" b="1" spc="300" dirty="0" smtClean="0">
                  <a:solidFill>
                    <a:srgbClr val="3337C8"/>
                  </a:solidFill>
                  <a:latin typeface="小塚ゴシック Pro B" panose="020B0800000000000000" pitchFamily="34" charset="-128"/>
                  <a:ea typeface="小塚ゴシック Pro B" panose="020B0800000000000000" pitchFamily="34" charset="-128"/>
                </a:rPr>
                <a:t>申込先</a:t>
              </a:r>
              <a:endParaRPr lang="zh-CN" altLang="en-US" sz="1400" b="1" spc="300" dirty="0">
                <a:solidFill>
                  <a:srgbClr val="3337C8"/>
                </a:solidFill>
                <a:latin typeface="小塚ゴシック Pro B" panose="020B0800000000000000" pitchFamily="34" charset="-128"/>
                <a:ea typeface="小塚ゴシック Pro B" panose="020B0800000000000000" pitchFamily="34" charset="-128"/>
                <a:cs typeface="Times New Roman" panose="02020603050405020304" pitchFamily="18" charset="0"/>
              </a:endParaRPr>
            </a:p>
          </p:txBody>
        </p:sp>
      </p:grpSp>
      <p:grpSp>
        <p:nvGrpSpPr>
          <p:cNvPr id="16" name="グループ化 15"/>
          <p:cNvGrpSpPr/>
          <p:nvPr/>
        </p:nvGrpSpPr>
        <p:grpSpPr>
          <a:xfrm>
            <a:off x="461858" y="5649378"/>
            <a:ext cx="6668631" cy="1512974"/>
            <a:chOff x="791197" y="5546306"/>
            <a:chExt cx="5989560" cy="761030"/>
          </a:xfrm>
        </p:grpSpPr>
        <p:sp>
          <p:nvSpPr>
            <p:cNvPr id="12" name="正方形/長方形 11"/>
            <p:cNvSpPr/>
            <p:nvPr/>
          </p:nvSpPr>
          <p:spPr>
            <a:xfrm>
              <a:off x="791197" y="5546306"/>
              <a:ext cx="5989560" cy="761030"/>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片側の 2 つの角を丸めた四角形 59"/>
            <p:cNvSpPr/>
            <p:nvPr/>
          </p:nvSpPr>
          <p:spPr>
            <a:xfrm rot="16200000">
              <a:off x="769027" y="5568476"/>
              <a:ext cx="761030" cy="716690"/>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51" name="テキスト ボックス 50"/>
          <p:cNvSpPr txBox="1"/>
          <p:nvPr/>
        </p:nvSpPr>
        <p:spPr>
          <a:xfrm>
            <a:off x="1334550" y="5691387"/>
            <a:ext cx="5403336" cy="430887"/>
          </a:xfrm>
          <a:prstGeom prst="rect">
            <a:avLst/>
          </a:prstGeom>
          <a:noFill/>
        </p:spPr>
        <p:txBody>
          <a:bodyPr wrap="square" rtlCol="0">
            <a:spAutoFit/>
          </a:bodyPr>
          <a:lstStyle/>
          <a:p>
            <a:r>
              <a:rPr lang="ja-JP" altLang="en-US" sz="1100" dirty="0" smtClean="0">
                <a:latin typeface="小塚ゴシック Pro M" panose="020B0700000000000000" pitchFamily="34" charset="-128"/>
                <a:ea typeface="小塚ゴシック Pro M" panose="020B0700000000000000" pitchFamily="34" charset="-128"/>
              </a:rPr>
              <a:t>１　外国人の雇用に向けての留意点等</a:t>
            </a:r>
            <a:r>
              <a:rPr lang="en-US" altLang="ja-JP" sz="1100" dirty="0" smtClean="0">
                <a:latin typeface="小塚ゴシック Pro M" panose="020B0700000000000000" pitchFamily="34" charset="-128"/>
                <a:ea typeface="小塚ゴシック Pro M" panose="020B0700000000000000" pitchFamily="34" charset="-128"/>
              </a:rPr>
              <a:t/>
            </a:r>
            <a:br>
              <a:rPr lang="en-US" altLang="ja-JP" sz="1100" dirty="0" smtClean="0">
                <a:latin typeface="小塚ゴシック Pro M" panose="020B0700000000000000" pitchFamily="34" charset="-128"/>
                <a:ea typeface="小塚ゴシック Pro M" panose="020B0700000000000000" pitchFamily="34" charset="-128"/>
              </a:rPr>
            </a:br>
            <a:r>
              <a:rPr lang="ja-JP" altLang="en-US" sz="1100" dirty="0" smtClean="0">
                <a:latin typeface="小塚ゴシック Pro M" panose="020B0700000000000000" pitchFamily="34" charset="-128"/>
                <a:ea typeface="小塚ゴシック Pro M" panose="020B0700000000000000" pitchFamily="34" charset="-128"/>
              </a:rPr>
              <a:t>　</a:t>
            </a:r>
            <a:r>
              <a:rPr lang="ja-JP" altLang="en-US" sz="900" dirty="0">
                <a:latin typeface="小塚ゴシック Pro M" panose="020B0700000000000000" pitchFamily="34" charset="-128"/>
                <a:ea typeface="小塚ゴシック Pro M" panose="020B0700000000000000" pitchFamily="34" charset="-128"/>
              </a:rPr>
              <a:t>　</a:t>
            </a:r>
            <a:r>
              <a:rPr lang="ja-JP" altLang="en-US" sz="900" dirty="0" smtClean="0">
                <a:latin typeface="小塚ゴシック Pro M" panose="020B0700000000000000" pitchFamily="34" charset="-128"/>
                <a:ea typeface="小塚ゴシック Pro M" panose="020B0700000000000000" pitchFamily="34" charset="-128"/>
              </a:rPr>
              <a:t>岩手県行政書士会　中澤　弘文　氏</a:t>
            </a:r>
            <a:endParaRPr lang="en-US" altLang="ja-JP" sz="1100" dirty="0" smtClean="0">
              <a:latin typeface="小塚ゴシック Pro M" panose="020B0700000000000000" pitchFamily="34" charset="-128"/>
              <a:ea typeface="小塚ゴシック Pro M" panose="020B0700000000000000" pitchFamily="34" charset="-128"/>
            </a:endParaRPr>
          </a:p>
        </p:txBody>
      </p:sp>
      <p:sp>
        <p:nvSpPr>
          <p:cNvPr id="52" name="テキスト ボックス 51"/>
          <p:cNvSpPr txBox="1"/>
          <p:nvPr/>
        </p:nvSpPr>
        <p:spPr>
          <a:xfrm>
            <a:off x="583018" y="6257701"/>
            <a:ext cx="561622" cy="276999"/>
          </a:xfrm>
          <a:prstGeom prst="rect">
            <a:avLst/>
          </a:prstGeom>
          <a:noFill/>
        </p:spPr>
        <p:txBody>
          <a:bodyPr wrap="square" rtlCol="0">
            <a:spAutoFit/>
          </a:bodyPr>
          <a:lstStyle/>
          <a:p>
            <a:r>
              <a:rPr lang="ja-JP" altLang="en-US" sz="1200" dirty="0">
                <a:solidFill>
                  <a:schemeClr val="bg1"/>
                </a:solidFill>
                <a:latin typeface="小塚ゴシック Pro H" panose="020B0800000000000000" pitchFamily="34" charset="-128"/>
                <a:ea typeface="小塚ゴシック Pro H" panose="020B0800000000000000" pitchFamily="34" charset="-128"/>
              </a:rPr>
              <a:t>内容</a:t>
            </a:r>
          </a:p>
        </p:txBody>
      </p:sp>
      <p:sp>
        <p:nvSpPr>
          <p:cNvPr id="53" name="テキスト ボックス 52"/>
          <p:cNvSpPr txBox="1"/>
          <p:nvPr/>
        </p:nvSpPr>
        <p:spPr>
          <a:xfrm>
            <a:off x="1375564" y="7334062"/>
            <a:ext cx="2503977" cy="303929"/>
          </a:xfrm>
          <a:prstGeom prst="rect">
            <a:avLst/>
          </a:prstGeom>
          <a:noFill/>
        </p:spPr>
        <p:txBody>
          <a:bodyPr wrap="square" rtlCol="0">
            <a:spAutoFit/>
          </a:bodyPr>
          <a:lstStyle/>
          <a:p>
            <a:pPr>
              <a:lnSpc>
                <a:spcPct val="150000"/>
              </a:lnSpc>
            </a:pPr>
            <a:r>
              <a:rPr lang="ja-JP" altLang="en-US" sz="1000" spc="300" dirty="0" smtClean="0">
                <a:latin typeface="小塚ゴシック Pro M" panose="020B0700000000000000" pitchFamily="34" charset="-128"/>
                <a:ea typeface="小塚ゴシック Pro M" panose="020B0700000000000000" pitchFamily="34" charset="-128"/>
              </a:rPr>
              <a:t>岩手県内に事務所を有する企業</a:t>
            </a:r>
            <a:endParaRPr lang="en-US" altLang="ja-JP" sz="1000" spc="300" dirty="0">
              <a:latin typeface="小塚ゴシック Pro M" panose="020B0700000000000000" pitchFamily="34" charset="-128"/>
              <a:ea typeface="小塚ゴシック Pro M" panose="020B0700000000000000" pitchFamily="34" charset="-128"/>
            </a:endParaRPr>
          </a:p>
        </p:txBody>
      </p:sp>
      <p:sp>
        <p:nvSpPr>
          <p:cNvPr id="54" name="テキスト ボックス 53"/>
          <p:cNvSpPr txBox="1"/>
          <p:nvPr/>
        </p:nvSpPr>
        <p:spPr>
          <a:xfrm>
            <a:off x="4991839" y="7305579"/>
            <a:ext cx="920652" cy="346249"/>
          </a:xfrm>
          <a:prstGeom prst="rect">
            <a:avLst/>
          </a:prstGeom>
          <a:noFill/>
        </p:spPr>
        <p:txBody>
          <a:bodyPr wrap="square" rtlCol="0">
            <a:spAutoFit/>
          </a:bodyPr>
          <a:lstStyle/>
          <a:p>
            <a:pPr>
              <a:lnSpc>
                <a:spcPct val="150000"/>
              </a:lnSpc>
            </a:pPr>
            <a:r>
              <a:rPr lang="en-US" altLang="ja-JP" sz="1200" spc="300" dirty="0" smtClean="0">
                <a:latin typeface="小塚ゴシック Pro M" panose="020B0700000000000000" pitchFamily="34" charset="-128"/>
                <a:ea typeface="小塚ゴシック Pro M" panose="020B0700000000000000" pitchFamily="34" charset="-128"/>
              </a:rPr>
              <a:t>50</a:t>
            </a:r>
            <a:r>
              <a:rPr lang="ja-JP" altLang="en-US" sz="1000" spc="300" dirty="0" smtClean="0">
                <a:latin typeface="小塚ゴシック Pro M" panose="020B0700000000000000" pitchFamily="34" charset="-128"/>
                <a:ea typeface="小塚ゴシック Pro M" panose="020B0700000000000000" pitchFamily="34" charset="-128"/>
              </a:rPr>
              <a:t>名</a:t>
            </a:r>
            <a:endParaRPr lang="en-US" altLang="ja-JP" sz="1000" spc="300" dirty="0">
              <a:latin typeface="小塚ゴシック Pro M" panose="020B0700000000000000" pitchFamily="34" charset="-128"/>
              <a:ea typeface="小塚ゴシック Pro M" panose="020B0700000000000000" pitchFamily="34" charset="-128"/>
            </a:endParaRPr>
          </a:p>
        </p:txBody>
      </p:sp>
      <p:grpSp>
        <p:nvGrpSpPr>
          <p:cNvPr id="55" name="グループ化 54"/>
          <p:cNvGrpSpPr/>
          <p:nvPr/>
        </p:nvGrpSpPr>
        <p:grpSpPr>
          <a:xfrm>
            <a:off x="442512" y="7820046"/>
            <a:ext cx="6688533" cy="605694"/>
            <a:chOff x="434270" y="7793472"/>
            <a:chExt cx="6033491" cy="810263"/>
          </a:xfrm>
        </p:grpSpPr>
        <p:sp>
          <p:nvSpPr>
            <p:cNvPr id="56" name="角丸四角形 84"/>
            <p:cNvSpPr/>
            <p:nvPr/>
          </p:nvSpPr>
          <p:spPr>
            <a:xfrm>
              <a:off x="434270" y="7793472"/>
              <a:ext cx="6033491" cy="810263"/>
            </a:xfrm>
            <a:prstGeom prst="rect">
              <a:avLst/>
            </a:prstGeom>
            <a:solidFill>
              <a:schemeClr val="bg1"/>
            </a:solidFill>
            <a:ln w="38100">
              <a:solidFill>
                <a:srgbClr val="0070C0"/>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nSpc>
                  <a:spcPct val="150000"/>
                </a:lnSpc>
              </a:pPr>
              <a:r>
                <a:rPr lang="ja-JP" altLang="en-US" sz="1200" dirty="0">
                  <a:solidFill>
                    <a:schemeClr val="tx1"/>
                  </a:solidFill>
                  <a:latin typeface="ＤＦＧ平成ゴシック体W3" panose="020B0300000000000000" pitchFamily="50" charset="-128"/>
                  <a:ea typeface="ＤＦＧ平成ゴシック体W3" panose="020B0300000000000000" pitchFamily="50" charset="-128"/>
                </a:rPr>
                <a:t>　　　　　</a:t>
              </a:r>
              <a:endParaRPr lang="en-US" altLang="ja-JP" sz="1200" dirty="0">
                <a:solidFill>
                  <a:schemeClr val="tx1"/>
                </a:solidFill>
                <a:latin typeface="ＤＦＧ平成ゴシック体W3" panose="020B0300000000000000" pitchFamily="50" charset="-128"/>
                <a:ea typeface="ＤＦＧ平成ゴシック体W3" panose="020B0300000000000000" pitchFamily="50" charset="-128"/>
              </a:endParaRPr>
            </a:p>
            <a:p>
              <a:pPr>
                <a:lnSpc>
                  <a:spcPct val="150000"/>
                </a:lnSpc>
              </a:pPr>
              <a:endParaRPr lang="en-US" altLang="ja-JP" sz="1200" dirty="0">
                <a:solidFill>
                  <a:schemeClr val="tx1"/>
                </a:solidFill>
                <a:latin typeface="ＤＦＧ平成ゴシック体W3" panose="020B0300000000000000" pitchFamily="50" charset="-128"/>
                <a:ea typeface="ＤＦＧ平成ゴシック体W3" panose="020B0300000000000000" pitchFamily="50" charset="-128"/>
              </a:endParaRPr>
            </a:p>
            <a:p>
              <a:pPr>
                <a:lnSpc>
                  <a:spcPct val="150000"/>
                </a:lnSpc>
              </a:pPr>
              <a:endParaRPr lang="en-US" altLang="ja-JP" sz="1200" dirty="0">
                <a:solidFill>
                  <a:schemeClr val="tx1"/>
                </a:solidFill>
                <a:latin typeface="ＤＦＧ平成ゴシック体W3" panose="020B0300000000000000" pitchFamily="50" charset="-128"/>
                <a:ea typeface="ＤＦＧ平成ゴシック体W3" panose="020B0300000000000000" pitchFamily="50" charset="-128"/>
              </a:endParaRPr>
            </a:p>
          </p:txBody>
        </p:sp>
        <p:sp>
          <p:nvSpPr>
            <p:cNvPr id="62" name="片側の 2 つの角を丸めた四角形 85"/>
            <p:cNvSpPr/>
            <p:nvPr/>
          </p:nvSpPr>
          <p:spPr>
            <a:xfrm rot="16200000">
              <a:off x="393132" y="7834616"/>
              <a:ext cx="810260" cy="727978"/>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63" name="テキスト ボックス 62"/>
          <p:cNvSpPr txBox="1"/>
          <p:nvPr/>
        </p:nvSpPr>
        <p:spPr>
          <a:xfrm>
            <a:off x="583018" y="7920902"/>
            <a:ext cx="667396" cy="461665"/>
          </a:xfrm>
          <a:prstGeom prst="rect">
            <a:avLst/>
          </a:prstGeom>
          <a:noFill/>
        </p:spPr>
        <p:txBody>
          <a:bodyPr wrap="square" rtlCol="0">
            <a:spAutoFit/>
          </a:bodyPr>
          <a:lstStyle/>
          <a:p>
            <a:r>
              <a:rPr lang="ja-JP" altLang="en-US" sz="1200" dirty="0" smtClean="0">
                <a:solidFill>
                  <a:schemeClr val="bg1"/>
                </a:solidFill>
                <a:latin typeface="小塚ゴシック Pro H" panose="020B0800000000000000" pitchFamily="34" charset="-128"/>
                <a:ea typeface="小塚ゴシック Pro H" panose="020B0800000000000000" pitchFamily="34" charset="-128"/>
              </a:rPr>
              <a:t>申込</a:t>
            </a:r>
            <a:endParaRPr lang="en-US" altLang="ja-JP" sz="1200" dirty="0" smtClean="0">
              <a:solidFill>
                <a:schemeClr val="bg1"/>
              </a:solidFill>
              <a:latin typeface="小塚ゴシック Pro H" panose="020B0800000000000000" pitchFamily="34" charset="-128"/>
              <a:ea typeface="小塚ゴシック Pro H" panose="020B0800000000000000" pitchFamily="34" charset="-128"/>
            </a:endParaRPr>
          </a:p>
          <a:p>
            <a:r>
              <a:rPr lang="ja-JP" altLang="en-US" sz="1200" dirty="0">
                <a:solidFill>
                  <a:schemeClr val="bg1"/>
                </a:solidFill>
                <a:latin typeface="小塚ゴシック Pro H" panose="020B0800000000000000" pitchFamily="34" charset="-128"/>
                <a:ea typeface="小塚ゴシック Pro H" panose="020B0800000000000000" pitchFamily="34" charset="-128"/>
              </a:rPr>
              <a:t>方法</a:t>
            </a:r>
          </a:p>
        </p:txBody>
      </p:sp>
      <p:sp>
        <p:nvSpPr>
          <p:cNvPr id="65" name="テキスト ボックス 64"/>
          <p:cNvSpPr txBox="1"/>
          <p:nvPr/>
        </p:nvSpPr>
        <p:spPr>
          <a:xfrm>
            <a:off x="1362992" y="7944047"/>
            <a:ext cx="5673914" cy="400110"/>
          </a:xfrm>
          <a:prstGeom prst="rect">
            <a:avLst/>
          </a:prstGeom>
          <a:noFill/>
        </p:spPr>
        <p:txBody>
          <a:bodyPr wrap="square" rtlCol="0">
            <a:spAutoFit/>
          </a:bodyPr>
          <a:lstStyle/>
          <a:p>
            <a:r>
              <a:rPr lang="ja-JP" altLang="en-US" sz="1000" dirty="0" smtClean="0">
                <a:latin typeface="小塚ゴシック Pro M" panose="020B0700000000000000" pitchFamily="34" charset="-128"/>
                <a:ea typeface="小塚ゴシック Pro M" panose="020B0700000000000000" pitchFamily="34" charset="-128"/>
              </a:rPr>
              <a:t>下記</a:t>
            </a:r>
            <a:r>
              <a:rPr lang="en-US" altLang="ja-JP" sz="1000" dirty="0" smtClean="0">
                <a:latin typeface="小塚ゴシック Pro M" panose="020B0700000000000000" pitchFamily="34" charset="-128"/>
                <a:ea typeface="小塚ゴシック Pro M" panose="020B0700000000000000" pitchFamily="34" charset="-128"/>
              </a:rPr>
              <a:t>Email</a:t>
            </a:r>
            <a:r>
              <a:rPr lang="ja-JP" altLang="en-US" sz="1000" dirty="0" smtClean="0">
                <a:latin typeface="小塚ゴシック Pro M" panose="020B0700000000000000" pitchFamily="34" charset="-128"/>
                <a:ea typeface="小塚ゴシック Pro M" panose="020B0700000000000000" pitchFamily="34" charset="-128"/>
              </a:rPr>
              <a:t>又は</a:t>
            </a:r>
            <a:r>
              <a:rPr lang="en-US" altLang="ja-JP" sz="1000" dirty="0" smtClean="0">
                <a:latin typeface="小塚ゴシック Pro M" panose="020B0700000000000000" pitchFamily="34" charset="-128"/>
                <a:ea typeface="小塚ゴシック Pro M" panose="020B0700000000000000" pitchFamily="34" charset="-128"/>
              </a:rPr>
              <a:t>FAX</a:t>
            </a:r>
            <a:r>
              <a:rPr lang="ja-JP" altLang="en-US" sz="1000" dirty="0" smtClean="0">
                <a:latin typeface="小塚ゴシック Pro M" panose="020B0700000000000000" pitchFamily="34" charset="-128"/>
                <a:ea typeface="小塚ゴシック Pro M" panose="020B0700000000000000" pitchFamily="34" charset="-128"/>
              </a:rPr>
              <a:t>番号まで会社名、参加者名及び連絡先（</a:t>
            </a:r>
            <a:r>
              <a:rPr lang="en-US" altLang="ja-JP" sz="1000" dirty="0" smtClean="0">
                <a:latin typeface="小塚ゴシック Pro M" panose="020B0700000000000000" pitchFamily="34" charset="-128"/>
                <a:ea typeface="小塚ゴシック Pro M" panose="020B0700000000000000" pitchFamily="34" charset="-128"/>
              </a:rPr>
              <a:t>Email</a:t>
            </a:r>
            <a:r>
              <a:rPr lang="ja-JP" altLang="en-US" sz="1000" dirty="0" smtClean="0">
                <a:latin typeface="小塚ゴシック Pro M" panose="020B0700000000000000" pitchFamily="34" charset="-128"/>
                <a:ea typeface="小塚ゴシック Pro M" panose="020B0700000000000000" pitchFamily="34" charset="-128"/>
              </a:rPr>
              <a:t>及び電話番号）をお知らせください。</a:t>
            </a:r>
            <a:r>
              <a:rPr lang="ja-JP" altLang="en-US" sz="1000" dirty="0" smtClean="0">
                <a:solidFill>
                  <a:srgbClr val="FF0000"/>
                </a:solidFill>
                <a:latin typeface="小塚ゴシック Pro M" panose="020B0700000000000000" pitchFamily="34" charset="-128"/>
                <a:ea typeface="小塚ゴシック Pro M" panose="020B0700000000000000" pitchFamily="34" charset="-128"/>
              </a:rPr>
              <a:t>９月</a:t>
            </a:r>
            <a:r>
              <a:rPr lang="en-US" altLang="ja-JP" sz="1000" dirty="0" smtClean="0">
                <a:solidFill>
                  <a:srgbClr val="FF0000"/>
                </a:solidFill>
                <a:latin typeface="小塚ゴシック Pro M" panose="020B0700000000000000" pitchFamily="34" charset="-128"/>
                <a:ea typeface="小塚ゴシック Pro M" panose="020B0700000000000000" pitchFamily="34" charset="-128"/>
              </a:rPr>
              <a:t>14</a:t>
            </a:r>
            <a:r>
              <a:rPr lang="ja-JP" altLang="en-US" sz="1000" dirty="0" smtClean="0">
                <a:solidFill>
                  <a:srgbClr val="FF0000"/>
                </a:solidFill>
                <a:latin typeface="小塚ゴシック Pro M" panose="020B0700000000000000" pitchFamily="34" charset="-128"/>
                <a:ea typeface="小塚ゴシック Pro M" panose="020B0700000000000000" pitchFamily="34" charset="-128"/>
              </a:rPr>
              <a:t>日（金）締め切り</a:t>
            </a:r>
            <a:endParaRPr lang="en-US" altLang="ja-JP" sz="1000" dirty="0">
              <a:solidFill>
                <a:srgbClr val="FF0000"/>
              </a:solidFill>
              <a:latin typeface="小塚ゴシック Pro M" panose="020B0700000000000000" pitchFamily="34" charset="-128"/>
              <a:ea typeface="小塚ゴシック Pro M" panose="020B0700000000000000" pitchFamily="34" charset="-128"/>
            </a:endParaRPr>
          </a:p>
        </p:txBody>
      </p:sp>
      <p:sp>
        <p:nvSpPr>
          <p:cNvPr id="66" name="テキスト ボックス 65"/>
          <p:cNvSpPr txBox="1"/>
          <p:nvPr/>
        </p:nvSpPr>
        <p:spPr>
          <a:xfrm>
            <a:off x="583018" y="8799969"/>
            <a:ext cx="5862442" cy="246221"/>
          </a:xfrm>
          <a:prstGeom prst="rect">
            <a:avLst/>
          </a:prstGeom>
          <a:noFill/>
        </p:spPr>
        <p:txBody>
          <a:bodyPr wrap="square" rtlCol="0">
            <a:spAutoFit/>
          </a:bodyPr>
          <a:lstStyle/>
          <a:p>
            <a:r>
              <a:rPr lang="ja-JP" altLang="en-US" sz="1000" spc="200" dirty="0" smtClean="0">
                <a:latin typeface="小塚ゴシック Pr6N M" panose="020B0700000000000000" pitchFamily="34" charset="-128"/>
                <a:ea typeface="小塚ゴシック Pr6N M" panose="020B0700000000000000" pitchFamily="34" charset="-128"/>
              </a:rPr>
              <a:t>いわてグローカル人材育成推進協議会事務局（公益財団法人岩手県国際交流協会）</a:t>
            </a:r>
            <a:endParaRPr lang="en-US" altLang="ja-JP" sz="1000" spc="200" dirty="0">
              <a:latin typeface="小塚ゴシック Pr6N M" panose="020B0700000000000000" pitchFamily="34" charset="-128"/>
              <a:ea typeface="小塚ゴシック Pr6N M" panose="020B0700000000000000" pitchFamily="34" charset="-128"/>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3896" y="10104999"/>
            <a:ext cx="2746382" cy="415763"/>
          </a:xfrm>
          <a:prstGeom prst="rect">
            <a:avLst/>
          </a:prstGeom>
        </p:spPr>
      </p:pic>
      <p:pic>
        <p:nvPicPr>
          <p:cNvPr id="2" name="図 1"/>
          <p:cNvPicPr>
            <a:picLocks noChangeAspect="1"/>
          </p:cNvPicPr>
          <p:nvPr/>
        </p:nvPicPr>
        <p:blipFill rotWithShape="1">
          <a:blip r:embed="rId4">
            <a:extLst>
              <a:ext uri="{BEBA8EAE-BF5A-486C-A8C5-ECC9F3942E4B}">
                <a14:imgProps xmlns:a14="http://schemas.microsoft.com/office/drawing/2010/main">
                  <a14:imgLayer r:embed="rId5">
                    <a14:imgEffect>
                      <a14:saturation sat="66000"/>
                    </a14:imgEffect>
                    <a14:imgEffect>
                      <a14:brightnessContrast bright="20000" contrast="-20000"/>
                    </a14:imgEffect>
                  </a14:imgLayer>
                </a14:imgProps>
              </a:ext>
              <a:ext uri="{28A0092B-C50C-407E-A947-70E740481C1C}">
                <a14:useLocalDpi xmlns:a14="http://schemas.microsoft.com/office/drawing/2010/main" val="0"/>
              </a:ext>
            </a:extLst>
          </a:blip>
          <a:srcRect l="44373" t="797" r="1230" b="5982"/>
          <a:stretch/>
        </p:blipFill>
        <p:spPr>
          <a:xfrm>
            <a:off x="3779929" y="453693"/>
            <a:ext cx="3358512" cy="3840012"/>
          </a:xfrm>
          <a:prstGeom prst="rect">
            <a:avLst/>
          </a:prstGeom>
        </p:spPr>
      </p:pic>
      <p:grpSp>
        <p:nvGrpSpPr>
          <p:cNvPr id="21" name="グループ化 20"/>
          <p:cNvGrpSpPr/>
          <p:nvPr/>
        </p:nvGrpSpPr>
        <p:grpSpPr>
          <a:xfrm>
            <a:off x="465262" y="4218047"/>
            <a:ext cx="6367213" cy="1071150"/>
            <a:chOff x="702068" y="4203086"/>
            <a:chExt cx="6775883" cy="1071150"/>
          </a:xfrm>
        </p:grpSpPr>
        <p:sp>
          <p:nvSpPr>
            <p:cNvPr id="81" name="テキスト ボックス 80"/>
            <p:cNvSpPr txBox="1"/>
            <p:nvPr/>
          </p:nvSpPr>
          <p:spPr>
            <a:xfrm>
              <a:off x="702068" y="4812571"/>
              <a:ext cx="6775883" cy="461665"/>
            </a:xfrm>
            <a:prstGeom prst="rect">
              <a:avLst/>
            </a:prstGeom>
            <a:noFill/>
          </p:spPr>
          <p:txBody>
            <a:bodyPr wrap="square" rtlCol="0">
              <a:spAutoFit/>
            </a:bodyPr>
            <a:lstStyle/>
            <a:p>
              <a:pPr>
                <a:lnSpc>
                  <a:spcPct val="150000"/>
                </a:lnSpc>
              </a:pPr>
              <a:r>
                <a:rPr lang="ja-JP" altLang="en-US" sz="1600" spc="300" smtClean="0">
                  <a:ln w="76200">
                    <a:noFill/>
                  </a:ln>
                  <a:solidFill>
                    <a:srgbClr val="002060"/>
                  </a:solidFill>
                  <a:latin typeface="小塚ゴシック Pro H" panose="020B0800000000000000" pitchFamily="34" charset="-128"/>
                  <a:ea typeface="小塚ゴシック Pro H" panose="020B0800000000000000" pitchFamily="34" charset="-128"/>
                </a:rPr>
                <a:t>場所</a:t>
              </a:r>
              <a:r>
                <a:rPr lang="ja-JP" altLang="en-US" sz="1600" spc="300" smtClean="0">
                  <a:ln w="76200">
                    <a:noFill/>
                  </a:ln>
                  <a:solidFill>
                    <a:srgbClr val="002060"/>
                  </a:solidFill>
                  <a:latin typeface="小塚ゴシック Pro H" panose="020B0800000000000000" pitchFamily="34" charset="-128"/>
                  <a:ea typeface="小塚ゴシック Pro H" panose="020B0800000000000000" pitchFamily="34" charset="-128"/>
                </a:rPr>
                <a:t>：</a:t>
              </a:r>
              <a:r>
                <a:rPr lang="ja-JP" altLang="en-US" sz="1600" spc="300" smtClean="0">
                  <a:ln w="76200">
                    <a:noFill/>
                  </a:ln>
                  <a:solidFill>
                    <a:srgbClr val="002060"/>
                  </a:solidFill>
                  <a:latin typeface="小塚ゴシック Pro H" panose="020B0800000000000000" pitchFamily="34" charset="-128"/>
                  <a:ea typeface="小塚ゴシック Pro H" panose="020B0800000000000000" pitchFamily="34" charset="-128"/>
                </a:rPr>
                <a:t>いわ</a:t>
              </a:r>
              <a:r>
                <a:rPr lang="ja-JP" altLang="en-US" sz="1600" spc="300">
                  <a:ln w="76200">
                    <a:noFill/>
                  </a:ln>
                  <a:solidFill>
                    <a:srgbClr val="002060"/>
                  </a:solidFill>
                  <a:latin typeface="小塚ゴシック Pro H" panose="020B0800000000000000" pitchFamily="34" charset="-128"/>
                  <a:ea typeface="小塚ゴシック Pro H" panose="020B0800000000000000" pitchFamily="34" charset="-128"/>
                </a:rPr>
                <a:t>て</a:t>
              </a:r>
              <a:r>
                <a:rPr lang="ja-JP" altLang="en-US" sz="1600" spc="300" smtClean="0">
                  <a:ln w="76200">
                    <a:noFill/>
                  </a:ln>
                  <a:solidFill>
                    <a:srgbClr val="002060"/>
                  </a:solidFill>
                  <a:latin typeface="小塚ゴシック Pro H" panose="020B0800000000000000" pitchFamily="34" charset="-128"/>
                  <a:ea typeface="小塚ゴシック Pro H" panose="020B0800000000000000" pitchFamily="34" charset="-128"/>
                </a:rPr>
                <a:t>県民</a:t>
              </a:r>
              <a:r>
                <a:rPr lang="ja-JP" altLang="en-US" sz="1600" spc="300" dirty="0">
                  <a:ln w="76200">
                    <a:noFill/>
                  </a:ln>
                  <a:solidFill>
                    <a:srgbClr val="002060"/>
                  </a:solidFill>
                  <a:latin typeface="小塚ゴシック Pro H" panose="020B0800000000000000" pitchFamily="34" charset="-128"/>
                  <a:ea typeface="小塚ゴシック Pro H" panose="020B0800000000000000" pitchFamily="34" charset="-128"/>
                </a:rPr>
                <a:t>情報</a:t>
              </a:r>
              <a:r>
                <a:rPr lang="ja-JP" altLang="en-US"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センター</a:t>
              </a:r>
              <a:r>
                <a:rPr lang="en-US" altLang="ja-JP"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a:t>
              </a:r>
              <a:r>
                <a:rPr lang="ja-JP" altLang="en-US"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アイーナ</a:t>
              </a:r>
              <a:r>
                <a:rPr lang="en-US" altLang="ja-JP"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)5</a:t>
              </a:r>
              <a:r>
                <a:rPr lang="ja-JP" altLang="en-US"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階 会議室</a:t>
              </a:r>
              <a:r>
                <a:rPr lang="en-US" altLang="ja-JP"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501</a:t>
              </a:r>
              <a:endParaRPr lang="en-US" altLang="ja-JP" sz="2000" spc="300" dirty="0">
                <a:ln w="76200">
                  <a:noFill/>
                </a:ln>
                <a:solidFill>
                  <a:srgbClr val="002060"/>
                </a:solidFill>
                <a:latin typeface="小塚ゴシック Pro H" panose="020B0800000000000000" pitchFamily="34" charset="-128"/>
                <a:ea typeface="小塚ゴシック Pro H" panose="020B0800000000000000" pitchFamily="34" charset="-128"/>
              </a:endParaRPr>
            </a:p>
          </p:txBody>
        </p:sp>
        <p:sp>
          <p:nvSpPr>
            <p:cNvPr id="82" name="テキスト ボックス 81"/>
            <p:cNvSpPr txBox="1"/>
            <p:nvPr/>
          </p:nvSpPr>
          <p:spPr>
            <a:xfrm>
              <a:off x="706907" y="4203086"/>
              <a:ext cx="5936635" cy="738664"/>
            </a:xfrm>
            <a:prstGeom prst="rect">
              <a:avLst/>
            </a:prstGeom>
            <a:noFill/>
          </p:spPr>
          <p:txBody>
            <a:bodyPr wrap="square" rtlCol="0">
              <a:spAutoFit/>
            </a:bodyPr>
            <a:lstStyle/>
            <a:p>
              <a:pPr>
                <a:lnSpc>
                  <a:spcPct val="150000"/>
                </a:lnSpc>
              </a:pPr>
              <a:r>
                <a:rPr lang="ja-JP" altLang="en-US"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日時：</a:t>
              </a:r>
              <a:r>
                <a:rPr lang="en-US" altLang="ja-JP"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2018</a:t>
              </a:r>
              <a:r>
                <a:rPr lang="ja-JP" altLang="en-US" sz="1600" spc="300" dirty="0">
                  <a:ln w="76200">
                    <a:noFill/>
                  </a:ln>
                  <a:solidFill>
                    <a:srgbClr val="002060"/>
                  </a:solidFill>
                  <a:latin typeface="小塚ゴシック Pro H" panose="020B0800000000000000" pitchFamily="34" charset="-128"/>
                  <a:ea typeface="小塚ゴシック Pro H" panose="020B0800000000000000" pitchFamily="34" charset="-128"/>
                </a:rPr>
                <a:t>年   </a:t>
              </a:r>
              <a:r>
                <a:rPr lang="en-US" altLang="ja-JP" sz="2800" spc="300" dirty="0">
                  <a:ln w="76200">
                    <a:noFill/>
                  </a:ln>
                  <a:solidFill>
                    <a:srgbClr val="002060"/>
                  </a:solidFill>
                  <a:latin typeface="小塚ゴシック Pro H" panose="020B0800000000000000" pitchFamily="34" charset="-128"/>
                  <a:ea typeface="小塚ゴシック Pro H" panose="020B0800000000000000" pitchFamily="34" charset="-128"/>
                </a:rPr>
                <a:t>9</a:t>
              </a:r>
              <a:r>
                <a:rPr lang="ja-JP" altLang="en-US"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月</a:t>
              </a:r>
              <a:r>
                <a:rPr lang="en-US" altLang="ja-JP" sz="2800" spc="300" dirty="0" smtClean="0">
                  <a:ln w="76200">
                    <a:noFill/>
                  </a:ln>
                  <a:solidFill>
                    <a:srgbClr val="002060"/>
                  </a:solidFill>
                  <a:latin typeface="小塚ゴシック Pro H" panose="020B0800000000000000" pitchFamily="34" charset="-128"/>
                  <a:ea typeface="小塚ゴシック Pro H" panose="020B0800000000000000" pitchFamily="34" charset="-128"/>
                </a:rPr>
                <a:t>1</a:t>
              </a:r>
              <a:r>
                <a:rPr lang="en-US" altLang="ja-JP" sz="2800" spc="300" dirty="0">
                  <a:ln w="76200">
                    <a:noFill/>
                  </a:ln>
                  <a:solidFill>
                    <a:srgbClr val="002060"/>
                  </a:solidFill>
                  <a:latin typeface="小塚ゴシック Pro H" panose="020B0800000000000000" pitchFamily="34" charset="-128"/>
                  <a:ea typeface="小塚ゴシック Pro H" panose="020B0800000000000000" pitchFamily="34" charset="-128"/>
                </a:rPr>
                <a:t>8</a:t>
              </a:r>
              <a:r>
                <a:rPr lang="ja-JP" altLang="en-US"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日（火）</a:t>
              </a:r>
              <a:r>
                <a:rPr lang="en-US" altLang="ja-JP" sz="1600" spc="300" dirty="0" smtClean="0">
                  <a:ln w="76200">
                    <a:noFill/>
                  </a:ln>
                  <a:solidFill>
                    <a:srgbClr val="002060"/>
                  </a:solidFill>
                  <a:latin typeface="小塚ゴシック Pro H" panose="020B0800000000000000" pitchFamily="34" charset="-128"/>
                  <a:ea typeface="小塚ゴシック Pro H" panose="020B0800000000000000" pitchFamily="34" charset="-128"/>
                </a:rPr>
                <a:t>13:30~15:30</a:t>
              </a:r>
              <a:endParaRPr lang="en-US" altLang="ja-JP" sz="1600" spc="300" dirty="0">
                <a:ln w="76200">
                  <a:noFill/>
                </a:ln>
                <a:solidFill>
                  <a:srgbClr val="002060"/>
                </a:solidFill>
                <a:latin typeface="小塚ゴシック Pro H" panose="020B0800000000000000" pitchFamily="34" charset="-128"/>
                <a:ea typeface="小塚ゴシック Pro H" panose="020B0800000000000000" pitchFamily="34" charset="-128"/>
              </a:endParaRPr>
            </a:p>
          </p:txBody>
        </p:sp>
      </p:grpSp>
      <p:grpSp>
        <p:nvGrpSpPr>
          <p:cNvPr id="26" name="グループ化 25"/>
          <p:cNvGrpSpPr/>
          <p:nvPr/>
        </p:nvGrpSpPr>
        <p:grpSpPr>
          <a:xfrm>
            <a:off x="468425" y="393817"/>
            <a:ext cx="6080436" cy="4449611"/>
            <a:chOff x="8490504" y="988272"/>
            <a:chExt cx="6080436" cy="4449611"/>
          </a:xfrm>
        </p:grpSpPr>
        <p:sp>
          <p:nvSpPr>
            <p:cNvPr id="84" name="テキスト ボックス 83"/>
            <p:cNvSpPr txBox="1"/>
            <p:nvPr/>
          </p:nvSpPr>
          <p:spPr>
            <a:xfrm>
              <a:off x="8490505" y="990512"/>
              <a:ext cx="6080435" cy="4447371"/>
            </a:xfrm>
            <a:prstGeom prst="rect">
              <a:avLst/>
            </a:prstGeom>
            <a:noFill/>
          </p:spPr>
          <p:txBody>
            <a:bodyPr wrap="square" rtlCol="0">
              <a:spAutoFit/>
            </a:bodyPr>
            <a:lstStyle/>
            <a:p>
              <a:endParaRPr lang="en-US" altLang="ja-JP" sz="1100" b="1" spc="300" dirty="0" smtClean="0">
                <a:ln w="76200">
                  <a:solidFill>
                    <a:schemeClr val="bg1"/>
                  </a:solidFill>
                </a:ln>
                <a:latin typeface="小塚ゴシック Pro H" panose="020B0800000000000000" pitchFamily="34" charset="-128"/>
                <a:ea typeface="小塚ゴシック Pro H" panose="020B0800000000000000" pitchFamily="34" charset="-128"/>
              </a:endParaRPr>
            </a:p>
            <a:p>
              <a:r>
                <a:rPr lang="ja-JP" altLang="en-US" sz="4800" b="1" spc="300" dirty="0" smtClean="0">
                  <a:ln w="76200">
                    <a:solidFill>
                      <a:schemeClr val="bg1"/>
                    </a:solidFill>
                  </a:ln>
                  <a:latin typeface="小塚ゴシック Pro H" panose="020B0800000000000000" pitchFamily="34" charset="-128"/>
                  <a:ea typeface="小塚ゴシック Pro H" panose="020B0800000000000000" pitchFamily="34" charset="-128"/>
                </a:rPr>
                <a:t>外国人の</a:t>
              </a:r>
              <a:r>
                <a:rPr lang="en-US" altLang="ja-JP" sz="4800" b="1" spc="300" dirty="0" smtClean="0">
                  <a:ln w="76200">
                    <a:solidFill>
                      <a:schemeClr val="bg1"/>
                    </a:solidFill>
                  </a:ln>
                  <a:latin typeface="小塚ゴシック Pro H" panose="020B0800000000000000" pitchFamily="34" charset="-128"/>
                  <a:ea typeface="小塚ゴシック Pro H" panose="020B0800000000000000" pitchFamily="34" charset="-128"/>
                </a:rPr>
                <a:t/>
              </a:r>
              <a:br>
                <a:rPr lang="en-US" altLang="ja-JP" sz="4800" b="1" spc="300" dirty="0" smtClean="0">
                  <a:ln w="76200">
                    <a:solidFill>
                      <a:schemeClr val="bg1"/>
                    </a:solidFill>
                  </a:ln>
                  <a:latin typeface="小塚ゴシック Pro H" panose="020B0800000000000000" pitchFamily="34" charset="-128"/>
                  <a:ea typeface="小塚ゴシック Pro H" panose="020B0800000000000000" pitchFamily="34" charset="-128"/>
                </a:rPr>
              </a:br>
              <a:r>
                <a:rPr lang="ja-JP" altLang="en-US" sz="4800" b="1" spc="300" dirty="0" smtClean="0">
                  <a:ln w="76200">
                    <a:solidFill>
                      <a:schemeClr val="bg1"/>
                    </a:solidFill>
                  </a:ln>
                  <a:latin typeface="小塚ゴシック Pro H" panose="020B0800000000000000" pitchFamily="34" charset="-128"/>
                  <a:ea typeface="小塚ゴシック Pro H" panose="020B0800000000000000" pitchFamily="34" charset="-128"/>
                </a:rPr>
                <a:t>雇用を考える</a:t>
              </a:r>
              <a:endParaRPr lang="en-US" altLang="ja-JP" sz="4800" b="1" spc="300" dirty="0" smtClean="0">
                <a:ln w="76200">
                  <a:solidFill>
                    <a:schemeClr val="bg1"/>
                  </a:solidFill>
                </a:ln>
                <a:latin typeface="小塚ゴシック Pro H" panose="020B0800000000000000" pitchFamily="34" charset="-128"/>
                <a:ea typeface="小塚ゴシック Pro H" panose="020B0800000000000000" pitchFamily="34" charset="-128"/>
              </a:endParaRPr>
            </a:p>
            <a:p>
              <a:r>
                <a:rPr lang="ja-JP" altLang="en-US" sz="4800" b="1" spc="300" dirty="0" smtClean="0">
                  <a:ln w="76200">
                    <a:solidFill>
                      <a:schemeClr val="bg1"/>
                    </a:solidFill>
                  </a:ln>
                  <a:latin typeface="小塚ゴシック Pro H" panose="020B0800000000000000" pitchFamily="34" charset="-128"/>
                  <a:ea typeface="小塚ゴシック Pro H" panose="020B0800000000000000" pitchFamily="34" charset="-128"/>
                </a:rPr>
                <a:t>企業向け</a:t>
              </a:r>
              <a:r>
                <a:rPr lang="en-US" altLang="ja-JP" sz="4800" b="1" spc="300" dirty="0" smtClean="0">
                  <a:ln w="76200">
                    <a:solidFill>
                      <a:schemeClr val="bg1"/>
                    </a:solidFill>
                  </a:ln>
                  <a:latin typeface="小塚ゴシック Pro H" panose="020B0800000000000000" pitchFamily="34" charset="-128"/>
                  <a:ea typeface="小塚ゴシック Pro H" panose="020B0800000000000000" pitchFamily="34" charset="-128"/>
                </a:rPr>
                <a:t/>
              </a:r>
              <a:br>
                <a:rPr lang="en-US" altLang="ja-JP" sz="4800" b="1" spc="300" dirty="0" smtClean="0">
                  <a:ln w="76200">
                    <a:solidFill>
                      <a:schemeClr val="bg1"/>
                    </a:solidFill>
                  </a:ln>
                  <a:latin typeface="小塚ゴシック Pro H" panose="020B0800000000000000" pitchFamily="34" charset="-128"/>
                  <a:ea typeface="小塚ゴシック Pro H" panose="020B0800000000000000" pitchFamily="34" charset="-128"/>
                </a:rPr>
              </a:br>
              <a:r>
                <a:rPr lang="ja-JP" altLang="en-US" sz="4800" b="1" spc="300" dirty="0" smtClean="0">
                  <a:ln w="76200">
                    <a:solidFill>
                      <a:schemeClr val="bg1"/>
                    </a:solidFill>
                  </a:ln>
                  <a:latin typeface="小塚ゴシック Pro H" panose="020B0800000000000000" pitchFamily="34" charset="-128"/>
                  <a:ea typeface="小塚ゴシック Pro H" panose="020B0800000000000000" pitchFamily="34" charset="-128"/>
                </a:rPr>
                <a:t>セミナー</a:t>
              </a:r>
              <a:endParaRPr lang="en-US" altLang="ja-JP" sz="4800" b="1" spc="300" dirty="0" smtClean="0">
                <a:ln w="76200">
                  <a:solidFill>
                    <a:schemeClr val="bg1"/>
                  </a:solidFill>
                </a:ln>
                <a:latin typeface="小塚ゴシック Pro H" panose="020B0800000000000000" pitchFamily="34" charset="-128"/>
                <a:ea typeface="小塚ゴシック Pro H" panose="020B0800000000000000" pitchFamily="34" charset="-128"/>
              </a:endParaRPr>
            </a:p>
            <a:p>
              <a:endParaRPr lang="en-US" altLang="ja-JP" sz="3600" b="1" spc="300" dirty="0" smtClean="0">
                <a:ln w="76200">
                  <a:solidFill>
                    <a:schemeClr val="bg1"/>
                  </a:solidFill>
                </a:ln>
                <a:latin typeface="小塚ゴシック Pro H" panose="020B0800000000000000" pitchFamily="34" charset="-128"/>
                <a:ea typeface="小塚ゴシック Pro H" panose="020B0800000000000000" pitchFamily="34" charset="-128"/>
              </a:endParaRPr>
            </a:p>
            <a:p>
              <a:endParaRPr lang="en-US" altLang="ja-JP" sz="2000" b="1" spc="300" dirty="0" smtClean="0">
                <a:ln w="76200">
                  <a:solidFill>
                    <a:schemeClr val="bg1"/>
                  </a:solidFill>
                </a:ln>
                <a:latin typeface="小塚ゴシック Pro H" panose="020B0800000000000000" pitchFamily="34" charset="-128"/>
                <a:ea typeface="小塚ゴシック Pro H" panose="020B0800000000000000" pitchFamily="34" charset="-128"/>
              </a:endParaRPr>
            </a:p>
            <a:p>
              <a:endParaRPr lang="en-US" altLang="ja-JP" sz="2400" b="1" spc="300" dirty="0">
                <a:ln w="76200">
                  <a:solidFill>
                    <a:schemeClr val="bg1"/>
                  </a:solidFill>
                </a:ln>
                <a:latin typeface="小塚ゴシック Pro H" panose="020B0800000000000000" pitchFamily="34" charset="-128"/>
                <a:ea typeface="小塚ゴシック Pro H" panose="020B0800000000000000" pitchFamily="34" charset="-128"/>
              </a:endParaRPr>
            </a:p>
          </p:txBody>
        </p:sp>
        <p:grpSp>
          <p:nvGrpSpPr>
            <p:cNvPr id="86" name="グループ化 85"/>
            <p:cNvGrpSpPr/>
            <p:nvPr/>
          </p:nvGrpSpPr>
          <p:grpSpPr>
            <a:xfrm>
              <a:off x="8490504" y="988272"/>
              <a:ext cx="6080435" cy="4447371"/>
              <a:chOff x="-8995247" y="2070719"/>
              <a:chExt cx="6080435" cy="4447371"/>
            </a:xfrm>
            <a:noFill/>
          </p:grpSpPr>
          <p:sp>
            <p:nvSpPr>
              <p:cNvPr id="87" name="テキスト ボックス 86"/>
              <p:cNvSpPr txBox="1"/>
              <p:nvPr/>
            </p:nvSpPr>
            <p:spPr>
              <a:xfrm>
                <a:off x="-8995247" y="2070719"/>
                <a:ext cx="6080435" cy="4447371"/>
              </a:xfrm>
              <a:prstGeom prst="rect">
                <a:avLst/>
              </a:prstGeom>
              <a:grpFill/>
            </p:spPr>
            <p:txBody>
              <a:bodyPr wrap="square" rtlCol="0">
                <a:spAutoFit/>
              </a:bodyPr>
              <a:lstStyle/>
              <a:p>
                <a:endParaRPr lang="en-US" altLang="ja-JP" sz="1100" b="1" spc="300" dirty="0" smtClean="0">
                  <a:ln w="95250">
                    <a:noFill/>
                  </a:ln>
                  <a:latin typeface="小塚ゴシック Pro H" panose="020B0800000000000000" pitchFamily="34" charset="-128"/>
                  <a:ea typeface="小塚ゴシック Pro H" panose="020B0800000000000000" pitchFamily="34" charset="-128"/>
                </a:endParaRPr>
              </a:p>
              <a:p>
                <a:r>
                  <a:rPr lang="ja-JP" altLang="en-US" sz="4800" b="1" spc="300" dirty="0" smtClean="0">
                    <a:ln w="95250">
                      <a:noFill/>
                    </a:ln>
                    <a:latin typeface="小塚ゴシック Pro H" panose="020B0800000000000000" pitchFamily="34" charset="-128"/>
                    <a:ea typeface="小塚ゴシック Pro H" panose="020B0800000000000000" pitchFamily="34" charset="-128"/>
                  </a:rPr>
                  <a:t>外国人の</a:t>
                </a:r>
                <a:r>
                  <a:rPr lang="en-US" altLang="ja-JP" sz="4800" b="1" spc="300" dirty="0" smtClean="0">
                    <a:ln w="95250">
                      <a:noFill/>
                    </a:ln>
                    <a:latin typeface="小塚ゴシック Pro H" panose="020B0800000000000000" pitchFamily="34" charset="-128"/>
                    <a:ea typeface="小塚ゴシック Pro H" panose="020B0800000000000000" pitchFamily="34" charset="-128"/>
                  </a:rPr>
                  <a:t/>
                </a:r>
                <a:br>
                  <a:rPr lang="en-US" altLang="ja-JP" sz="4800" b="1" spc="300" dirty="0" smtClean="0">
                    <a:ln w="95250">
                      <a:noFill/>
                    </a:ln>
                    <a:latin typeface="小塚ゴシック Pro H" panose="020B0800000000000000" pitchFamily="34" charset="-128"/>
                    <a:ea typeface="小塚ゴシック Pro H" panose="020B0800000000000000" pitchFamily="34" charset="-128"/>
                  </a:rPr>
                </a:br>
                <a:r>
                  <a:rPr lang="ja-JP" altLang="en-US" sz="4800" b="1" spc="300" dirty="0" smtClean="0">
                    <a:ln w="95250">
                      <a:noFill/>
                    </a:ln>
                    <a:latin typeface="小塚ゴシック Pro H" panose="020B0800000000000000" pitchFamily="34" charset="-128"/>
                    <a:ea typeface="小塚ゴシック Pro H" panose="020B0800000000000000" pitchFamily="34" charset="-128"/>
                  </a:rPr>
                  <a:t>雇用を考える</a:t>
                </a:r>
                <a:endParaRPr lang="en-US" altLang="ja-JP" sz="4800" b="1" spc="300" dirty="0" smtClean="0">
                  <a:ln w="95250">
                    <a:noFill/>
                  </a:ln>
                  <a:latin typeface="小塚ゴシック Pro H" panose="020B0800000000000000" pitchFamily="34" charset="-128"/>
                  <a:ea typeface="小塚ゴシック Pro H" panose="020B0800000000000000" pitchFamily="34" charset="-128"/>
                </a:endParaRPr>
              </a:p>
              <a:p>
                <a:r>
                  <a:rPr lang="ja-JP" altLang="en-US" sz="4800" b="1" spc="300" dirty="0" smtClean="0">
                    <a:ln w="95250">
                      <a:noFill/>
                    </a:ln>
                    <a:latin typeface="小塚ゴシック Pro H" panose="020B0800000000000000" pitchFamily="34" charset="-128"/>
                    <a:ea typeface="小塚ゴシック Pro H" panose="020B0800000000000000" pitchFamily="34" charset="-128"/>
                  </a:rPr>
                  <a:t>企業向け</a:t>
                </a:r>
                <a:r>
                  <a:rPr lang="en-US" altLang="ja-JP" sz="4800" b="1" spc="300" dirty="0" smtClean="0">
                    <a:ln w="95250">
                      <a:noFill/>
                    </a:ln>
                    <a:latin typeface="小塚ゴシック Pro H" panose="020B0800000000000000" pitchFamily="34" charset="-128"/>
                    <a:ea typeface="小塚ゴシック Pro H" panose="020B0800000000000000" pitchFamily="34" charset="-128"/>
                  </a:rPr>
                  <a:t/>
                </a:r>
                <a:br>
                  <a:rPr lang="en-US" altLang="ja-JP" sz="4800" b="1" spc="300" dirty="0" smtClean="0">
                    <a:ln w="95250">
                      <a:noFill/>
                    </a:ln>
                    <a:latin typeface="小塚ゴシック Pro H" panose="020B0800000000000000" pitchFamily="34" charset="-128"/>
                    <a:ea typeface="小塚ゴシック Pro H" panose="020B0800000000000000" pitchFamily="34" charset="-128"/>
                  </a:rPr>
                </a:br>
                <a:r>
                  <a:rPr lang="ja-JP" altLang="en-US" sz="4800" b="1" spc="300" dirty="0" smtClean="0">
                    <a:ln w="95250">
                      <a:noFill/>
                    </a:ln>
                    <a:latin typeface="小塚ゴシック Pro H" panose="020B0800000000000000" pitchFamily="34" charset="-128"/>
                    <a:ea typeface="小塚ゴシック Pro H" panose="020B0800000000000000" pitchFamily="34" charset="-128"/>
                  </a:rPr>
                  <a:t>セミナー</a:t>
                </a:r>
                <a:endParaRPr lang="en-US" altLang="ja-JP" sz="4800" b="1" spc="300" dirty="0" smtClean="0">
                  <a:ln w="95250">
                    <a:noFill/>
                  </a:ln>
                  <a:latin typeface="小塚ゴシック Pro H" panose="020B0800000000000000" pitchFamily="34" charset="-128"/>
                  <a:ea typeface="小塚ゴシック Pro H" panose="020B0800000000000000" pitchFamily="34" charset="-128"/>
                </a:endParaRPr>
              </a:p>
              <a:p>
                <a:endParaRPr lang="en-US" altLang="ja-JP" sz="3600" b="1" spc="300" dirty="0" smtClean="0">
                  <a:ln w="95250">
                    <a:noFill/>
                  </a:ln>
                  <a:latin typeface="小塚ゴシック Pro H" panose="020B0800000000000000" pitchFamily="34" charset="-128"/>
                  <a:ea typeface="小塚ゴシック Pro H" panose="020B0800000000000000" pitchFamily="34" charset="-128"/>
                </a:endParaRPr>
              </a:p>
              <a:p>
                <a:endParaRPr lang="en-US" altLang="ja-JP" sz="2000" b="1" spc="300" dirty="0" smtClean="0">
                  <a:ln w="95250">
                    <a:noFill/>
                  </a:ln>
                  <a:latin typeface="小塚ゴシック Pro H" panose="020B0800000000000000" pitchFamily="34" charset="-128"/>
                  <a:ea typeface="小塚ゴシック Pro H" panose="020B0800000000000000" pitchFamily="34" charset="-128"/>
                </a:endParaRPr>
              </a:p>
              <a:p>
                <a:endParaRPr lang="en-US" altLang="ja-JP" sz="2400" b="1" spc="300" dirty="0">
                  <a:ln w="95250">
                    <a:noFill/>
                  </a:ln>
                  <a:latin typeface="小塚ゴシック Pro H" panose="020B0800000000000000" pitchFamily="34" charset="-128"/>
                  <a:ea typeface="小塚ゴシック Pro H" panose="020B0800000000000000" pitchFamily="34" charset="-128"/>
                </a:endParaRPr>
              </a:p>
            </p:txBody>
          </p:sp>
          <p:sp>
            <p:nvSpPr>
              <p:cNvPr id="88" name="テキスト ボックス 87"/>
              <p:cNvSpPr txBox="1"/>
              <p:nvPr/>
            </p:nvSpPr>
            <p:spPr>
              <a:xfrm>
                <a:off x="-8988084" y="5162073"/>
                <a:ext cx="3140500" cy="715581"/>
              </a:xfrm>
              <a:prstGeom prst="rect">
                <a:avLst/>
              </a:prstGeom>
              <a:grpFill/>
            </p:spPr>
            <p:txBody>
              <a:bodyPr wrap="square" rtlCol="0">
                <a:spAutoFit/>
              </a:bodyPr>
              <a:lstStyle/>
              <a:p>
                <a:pPr>
                  <a:lnSpc>
                    <a:spcPct val="150000"/>
                  </a:lnSpc>
                </a:pPr>
                <a:r>
                  <a:rPr lang="ja-JP" altLang="en-US" sz="900" dirty="0" smtClean="0">
                    <a:solidFill>
                      <a:schemeClr val="tx1">
                        <a:lumMod val="50000"/>
                        <a:lumOff val="50000"/>
                      </a:schemeClr>
                    </a:solidFill>
                    <a:latin typeface="小塚ゴシック Pr6N M" panose="020B0700000000000000" pitchFamily="34" charset="-128"/>
                    <a:ea typeface="小塚ゴシック Pr6N M" panose="020B0700000000000000" pitchFamily="34" charset="-128"/>
                  </a:rPr>
                  <a:t>近い将来県内留学生等の外国人を雇用したいと考えている企業向けセミナーを下記のとおり開催します。たくさんのご参加お待ちしております。</a:t>
                </a:r>
                <a:endParaRPr lang="ja-JP" altLang="ja-JP" sz="800" dirty="0">
                  <a:solidFill>
                    <a:schemeClr val="tx1">
                      <a:lumMod val="50000"/>
                      <a:lumOff val="50000"/>
                    </a:schemeClr>
                  </a:solidFill>
                  <a:latin typeface="小塚ゴシック Pr6N M" panose="020B0700000000000000" pitchFamily="34" charset="-128"/>
                  <a:ea typeface="小塚ゴシック Pr6N M" panose="020B0700000000000000" pitchFamily="34" charset="-128"/>
                </a:endParaRPr>
              </a:p>
            </p:txBody>
          </p:sp>
        </p:grpSp>
      </p:grpSp>
      <p:sp>
        <p:nvSpPr>
          <p:cNvPr id="89" name="テキスト ボックス 88"/>
          <p:cNvSpPr txBox="1"/>
          <p:nvPr/>
        </p:nvSpPr>
        <p:spPr>
          <a:xfrm>
            <a:off x="878480" y="133697"/>
            <a:ext cx="5793266" cy="276999"/>
          </a:xfrm>
          <a:prstGeom prst="rect">
            <a:avLst/>
          </a:prstGeom>
          <a:noFill/>
        </p:spPr>
        <p:txBody>
          <a:bodyPr wrap="square" rtlCol="0">
            <a:spAutoFit/>
          </a:bodyPr>
          <a:lstStyle/>
          <a:p>
            <a:pPr>
              <a:lnSpc>
                <a:spcPct val="150000"/>
              </a:lnSpc>
            </a:pPr>
            <a:r>
              <a:rPr lang="ja-JP" altLang="en-US" sz="800" spc="300" dirty="0" smtClean="0">
                <a:solidFill>
                  <a:schemeClr val="tx1">
                    <a:lumMod val="50000"/>
                    <a:lumOff val="50000"/>
                  </a:schemeClr>
                </a:solidFill>
                <a:latin typeface="小塚ゴシック Pr6N M" panose="020B0700000000000000" pitchFamily="34" charset="-128"/>
                <a:ea typeface="小塚ゴシック Pr6N M" panose="020B0700000000000000" pitchFamily="34" charset="-128"/>
              </a:rPr>
              <a:t>主催：いわてグローカル</a:t>
            </a:r>
            <a:r>
              <a:rPr lang="ja-JP" altLang="en-US" sz="800" spc="300" dirty="0">
                <a:solidFill>
                  <a:schemeClr val="tx1">
                    <a:lumMod val="50000"/>
                    <a:lumOff val="50000"/>
                  </a:schemeClr>
                </a:solidFill>
                <a:latin typeface="小塚ゴシック Pr6N M" panose="020B0700000000000000" pitchFamily="34" charset="-128"/>
                <a:ea typeface="小塚ゴシック Pr6N M" panose="020B0700000000000000" pitchFamily="34" charset="-128"/>
              </a:rPr>
              <a:t>人材</a:t>
            </a:r>
            <a:r>
              <a:rPr lang="ja-JP" altLang="en-US" sz="800" spc="300" dirty="0" smtClean="0">
                <a:solidFill>
                  <a:schemeClr val="tx1">
                    <a:lumMod val="50000"/>
                    <a:lumOff val="50000"/>
                  </a:schemeClr>
                </a:solidFill>
                <a:latin typeface="小塚ゴシック Pr6N M" panose="020B0700000000000000" pitchFamily="34" charset="-128"/>
                <a:ea typeface="小塚ゴシック Pr6N M" panose="020B0700000000000000" pitchFamily="34" charset="-128"/>
              </a:rPr>
              <a:t>育成推進協議会　協力：岩手県外国人留学生就職支援協議会</a:t>
            </a:r>
            <a:endParaRPr lang="ja-JP" altLang="ja-JP" sz="800" spc="300" dirty="0">
              <a:solidFill>
                <a:schemeClr val="tx1">
                  <a:lumMod val="50000"/>
                  <a:lumOff val="50000"/>
                </a:schemeClr>
              </a:solidFill>
              <a:latin typeface="小塚ゴシック Pr6N M" panose="020B0700000000000000" pitchFamily="34" charset="-128"/>
              <a:ea typeface="小塚ゴシック Pr6N M" panose="020B0700000000000000" pitchFamily="34" charset="-128"/>
            </a:endParaRPr>
          </a:p>
        </p:txBody>
      </p:sp>
      <p:cxnSp>
        <p:nvCxnSpPr>
          <p:cNvPr id="28" name="直線コネクタ 27"/>
          <p:cNvCxnSpPr/>
          <p:nvPr/>
        </p:nvCxnSpPr>
        <p:spPr>
          <a:xfrm>
            <a:off x="468425" y="4303746"/>
            <a:ext cx="6670016" cy="0"/>
          </a:xfrm>
          <a:prstGeom prst="line">
            <a:avLst/>
          </a:prstGeom>
          <a:ln w="38100"/>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334550" y="6155989"/>
            <a:ext cx="5403336" cy="569387"/>
          </a:xfrm>
          <a:prstGeom prst="rect">
            <a:avLst/>
          </a:prstGeom>
          <a:noFill/>
        </p:spPr>
        <p:txBody>
          <a:bodyPr wrap="square" rtlCol="0">
            <a:spAutoFit/>
          </a:bodyPr>
          <a:lstStyle/>
          <a:p>
            <a:r>
              <a:rPr lang="ja-JP" altLang="en-US" sz="1100" dirty="0" smtClean="0">
                <a:latin typeface="小塚ゴシック Pro M" panose="020B0700000000000000" pitchFamily="34" charset="-128"/>
                <a:ea typeface="小塚ゴシック Pro M" panose="020B0700000000000000" pitchFamily="34" charset="-128"/>
              </a:rPr>
              <a:t>２　外国人を雇用している企業及び被雇用外国人からの事例紹介</a:t>
            </a:r>
            <a:r>
              <a:rPr lang="en-US" altLang="ja-JP" sz="1100" dirty="0" smtClean="0">
                <a:latin typeface="小塚ゴシック Pro M" panose="020B0700000000000000" pitchFamily="34" charset="-128"/>
                <a:ea typeface="小塚ゴシック Pro M" panose="020B0700000000000000" pitchFamily="34" charset="-128"/>
              </a:rPr>
              <a:t/>
            </a:r>
            <a:br>
              <a:rPr lang="en-US" altLang="ja-JP" sz="1100" dirty="0" smtClean="0">
                <a:latin typeface="小塚ゴシック Pro M" panose="020B0700000000000000" pitchFamily="34" charset="-128"/>
                <a:ea typeface="小塚ゴシック Pro M" panose="020B0700000000000000" pitchFamily="34" charset="-128"/>
              </a:rPr>
            </a:br>
            <a:r>
              <a:rPr lang="ja-JP" altLang="en-US" sz="1100" dirty="0" smtClean="0">
                <a:latin typeface="小塚ゴシック Pro M" panose="020B0700000000000000" pitchFamily="34" charset="-128"/>
                <a:ea typeface="小塚ゴシック Pro M" panose="020B0700000000000000" pitchFamily="34" charset="-128"/>
              </a:rPr>
              <a:t>　　</a:t>
            </a:r>
            <a:r>
              <a:rPr lang="ja-JP" altLang="en-US" sz="900" dirty="0" smtClean="0">
                <a:latin typeface="小塚ゴシック Pro M" panose="020B0700000000000000" pitchFamily="34" charset="-128"/>
                <a:ea typeface="小塚ゴシック Pro M" panose="020B0700000000000000" pitchFamily="34" charset="-128"/>
              </a:rPr>
              <a:t>経営者　</a:t>
            </a:r>
            <a:r>
              <a:rPr lang="ja-JP" altLang="en-US" sz="900" dirty="0">
                <a:latin typeface="小塚ゴシック Pro M" panose="020B0700000000000000" pitchFamily="34" charset="-128"/>
                <a:ea typeface="小塚ゴシック Pro M" panose="020B0700000000000000" pitchFamily="34" charset="-128"/>
              </a:rPr>
              <a:t>株式会社長</a:t>
            </a:r>
            <a:r>
              <a:rPr lang="ja-JP" altLang="en-US" sz="900" dirty="0" smtClean="0">
                <a:latin typeface="小塚ゴシック Pro M" panose="020B0700000000000000" pitchFamily="34" charset="-128"/>
                <a:ea typeface="小塚ゴシック Pro M" panose="020B0700000000000000" pitchFamily="34" charset="-128"/>
              </a:rPr>
              <a:t>栄館、株式会社いわてラボ　代表取締役　照井　貴博　氏　</a:t>
            </a:r>
            <a:r>
              <a:rPr lang="en-US" altLang="ja-JP" sz="900" dirty="0" smtClean="0">
                <a:latin typeface="小塚ゴシック Pro M" panose="020B0700000000000000" pitchFamily="34" charset="-128"/>
                <a:ea typeface="小塚ゴシック Pro M" panose="020B0700000000000000" pitchFamily="34" charset="-128"/>
              </a:rPr>
              <a:t/>
            </a:r>
            <a:br>
              <a:rPr lang="en-US" altLang="ja-JP" sz="900" dirty="0" smtClean="0">
                <a:latin typeface="小塚ゴシック Pro M" panose="020B0700000000000000" pitchFamily="34" charset="-128"/>
                <a:ea typeface="小塚ゴシック Pro M" panose="020B0700000000000000" pitchFamily="34" charset="-128"/>
              </a:rPr>
            </a:br>
            <a:r>
              <a:rPr lang="ja-JP" altLang="en-US" sz="900" dirty="0" smtClean="0">
                <a:latin typeface="小塚ゴシック Pro M" panose="020B0700000000000000" pitchFamily="34" charset="-128"/>
                <a:ea typeface="小塚ゴシック Pro M" panose="020B0700000000000000" pitchFamily="34" charset="-128"/>
              </a:rPr>
              <a:t>　　  被雇用外国人　エチエバン　セバスチャン氏（国籍：フランス）</a:t>
            </a:r>
            <a:endParaRPr lang="en-US" altLang="ja-JP" sz="900" dirty="0" smtClean="0">
              <a:latin typeface="小塚ゴシック Pro M" panose="020B0700000000000000" pitchFamily="34" charset="-128"/>
              <a:ea typeface="小塚ゴシック Pro M" panose="020B0700000000000000" pitchFamily="34" charset="-128"/>
            </a:endParaRPr>
          </a:p>
        </p:txBody>
      </p:sp>
      <p:sp>
        <p:nvSpPr>
          <p:cNvPr id="43" name="テキスト ボックス 42"/>
          <p:cNvSpPr txBox="1"/>
          <p:nvPr/>
        </p:nvSpPr>
        <p:spPr>
          <a:xfrm>
            <a:off x="1334550" y="6754872"/>
            <a:ext cx="5702356" cy="430887"/>
          </a:xfrm>
          <a:prstGeom prst="rect">
            <a:avLst/>
          </a:prstGeom>
          <a:noFill/>
        </p:spPr>
        <p:txBody>
          <a:bodyPr wrap="square" rtlCol="0">
            <a:spAutoFit/>
          </a:bodyPr>
          <a:lstStyle/>
          <a:p>
            <a:r>
              <a:rPr lang="ja-JP" altLang="en-US" sz="1100" dirty="0" smtClean="0">
                <a:latin typeface="小塚ゴシック Pro M" panose="020B0700000000000000" pitchFamily="34" charset="-128"/>
                <a:ea typeface="小塚ゴシック Pro M" panose="020B0700000000000000" pitchFamily="34" charset="-128"/>
              </a:rPr>
              <a:t>３　グローバルキャリアフェア及び外国人を対象としたインターンシップ事業の紹介・</a:t>
            </a:r>
            <a:endParaRPr lang="en-US" altLang="ja-JP" sz="1100" dirty="0" smtClean="0">
              <a:latin typeface="小塚ゴシック Pro M" panose="020B0700000000000000" pitchFamily="34" charset="-128"/>
              <a:ea typeface="小塚ゴシック Pro M" panose="020B0700000000000000" pitchFamily="34" charset="-128"/>
            </a:endParaRPr>
          </a:p>
          <a:p>
            <a:r>
              <a:rPr lang="en-US" altLang="ja-JP" sz="1100" dirty="0">
                <a:latin typeface="小塚ゴシック Pro M" panose="020B0700000000000000" pitchFamily="34" charset="-128"/>
                <a:ea typeface="小塚ゴシック Pro M" panose="020B0700000000000000" pitchFamily="34" charset="-128"/>
              </a:rPr>
              <a:t> </a:t>
            </a:r>
            <a:r>
              <a:rPr lang="en-US" altLang="ja-JP" sz="1100" dirty="0" smtClean="0">
                <a:latin typeface="小塚ゴシック Pro M" panose="020B0700000000000000" pitchFamily="34" charset="-128"/>
                <a:ea typeface="小塚ゴシック Pro M" panose="020B0700000000000000" pitchFamily="34" charset="-128"/>
              </a:rPr>
              <a:t>        </a:t>
            </a:r>
            <a:r>
              <a:rPr lang="ja-JP" altLang="en-US" sz="1100" dirty="0" smtClean="0">
                <a:latin typeface="小塚ゴシック Pro M" panose="020B0700000000000000" pitchFamily="34" charset="-128"/>
                <a:ea typeface="小塚ゴシック Pro M" panose="020B0700000000000000" pitchFamily="34" charset="-128"/>
              </a:rPr>
              <a:t>企業募集案内</a:t>
            </a:r>
            <a:endParaRPr lang="en-US" altLang="ja-JP" sz="1100" dirty="0" smtClean="0">
              <a:latin typeface="小塚ゴシック Pro M" panose="020B0700000000000000" pitchFamily="34" charset="-128"/>
              <a:ea typeface="小塚ゴシック Pro M" panose="020B0700000000000000" pitchFamily="34" charset="-128"/>
            </a:endParaRPr>
          </a:p>
        </p:txBody>
      </p:sp>
    </p:spTree>
  </p:cSld>
  <p:clrMapOvr>
    <a:masterClrMapping/>
  </p:clrMapOvr>
</p:sld>
</file>

<file path=ppt/theme/theme1.xml><?xml version="1.0" encoding="utf-8"?>
<a:theme xmlns:a="http://schemas.openxmlformats.org/drawingml/2006/main" name="28_Eventkokuchi_chirashi">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イベント告知チラシ</Template>
  <TotalTime>0</TotalTime>
  <Words>135</Words>
  <Application>Microsoft Office PowerPoint</Application>
  <PresentationFormat>ユーザー設定</PresentationFormat>
  <Paragraphs>33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ＤＦＧ平成ゴシック体W3</vt:lpstr>
      <vt:lpstr>ＭＳ Ｐゴシック</vt:lpstr>
      <vt:lpstr>小塚ゴシック Pr6N M</vt:lpstr>
      <vt:lpstr>小塚ゴシック Pro B</vt:lpstr>
      <vt:lpstr>小塚ゴシック Pro H</vt:lpstr>
      <vt:lpstr>小塚ゴシック Pro M</vt:lpstr>
      <vt:lpstr>Arial</vt:lpstr>
      <vt:lpstr>Calibri</vt:lpstr>
      <vt:lpstr>Times New Roman</vt:lpstr>
      <vt:lpstr>28_Eventkokuchi_chirashi</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2017-06-16T01:53:43Z</dcterms:created>
  <dcterms:modified xsi:type="dcterms:W3CDTF">2018-08-23T23:49:34Z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TC102862799990</vt:lpwstr>
  </property>
</Properties>
</file>